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98" r:id="rId1"/>
  </p:sldMasterIdLst>
  <p:notesMasterIdLst>
    <p:notesMasterId r:id="rId25"/>
  </p:notesMasterIdLst>
  <p:handoutMasterIdLst>
    <p:handoutMasterId r:id="rId26"/>
  </p:handoutMasterIdLst>
  <p:sldIdLst>
    <p:sldId id="655" r:id="rId2"/>
    <p:sldId id="811" r:id="rId3"/>
    <p:sldId id="893" r:id="rId4"/>
    <p:sldId id="894" r:id="rId5"/>
    <p:sldId id="895" r:id="rId6"/>
    <p:sldId id="896" r:id="rId7"/>
    <p:sldId id="897" r:id="rId8"/>
    <p:sldId id="898" r:id="rId9"/>
    <p:sldId id="813" r:id="rId10"/>
    <p:sldId id="883" r:id="rId11"/>
    <p:sldId id="884" r:id="rId12"/>
    <p:sldId id="854" r:id="rId13"/>
    <p:sldId id="885" r:id="rId14"/>
    <p:sldId id="886" r:id="rId15"/>
    <p:sldId id="887" r:id="rId16"/>
    <p:sldId id="888" r:id="rId17"/>
    <p:sldId id="889" r:id="rId18"/>
    <p:sldId id="890" r:id="rId19"/>
    <p:sldId id="891" r:id="rId20"/>
    <p:sldId id="892" r:id="rId21"/>
    <p:sldId id="809" r:id="rId22"/>
    <p:sldId id="899" r:id="rId23"/>
    <p:sldId id="654" r:id="rId24"/>
  </p:sldIdLst>
  <p:sldSz cx="9144000" cy="6858000" type="screen4x3"/>
  <p:notesSz cx="11530013" cy="6742113"/>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310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5708" autoAdjust="0"/>
    <p:restoredTop sz="85934" autoAdjust="0"/>
  </p:normalViewPr>
  <p:slideViewPr>
    <p:cSldViewPr>
      <p:cViewPr>
        <p:scale>
          <a:sx n="70" d="100"/>
          <a:sy n="70" d="100"/>
        </p:scale>
        <p:origin x="-1068" y="-84"/>
      </p:cViewPr>
      <p:guideLst>
        <p:guide orient="horz" pos="2160"/>
        <p:guide pos="2880"/>
      </p:guideLst>
    </p:cSldViewPr>
  </p:slideViewPr>
  <p:outlineViewPr>
    <p:cViewPr>
      <p:scale>
        <a:sx n="66" d="100"/>
        <a:sy n="66" d="100"/>
      </p:scale>
      <p:origin x="0" y="35502"/>
    </p:cViewPr>
  </p:outlineViewPr>
  <p:notesTextViewPr>
    <p:cViewPr>
      <p:scale>
        <a:sx n="100" d="100"/>
        <a:sy n="100" d="100"/>
      </p:scale>
      <p:origin x="0" y="0"/>
    </p:cViewPr>
  </p:notesTextViewPr>
  <p:sorterViewPr>
    <p:cViewPr>
      <p:scale>
        <a:sx n="66" d="100"/>
        <a:sy n="66" d="100"/>
      </p:scale>
      <p:origin x="0" y="1386"/>
    </p:cViewPr>
  </p:sorterViewPr>
  <p:notesViewPr>
    <p:cSldViewPr>
      <p:cViewPr varScale="1">
        <p:scale>
          <a:sx n="71" d="100"/>
          <a:sy n="71" d="100"/>
        </p:scale>
        <p:origin x="-1446" y="-108"/>
      </p:cViewPr>
      <p:guideLst>
        <p:guide orient="horz" pos="2123"/>
        <p:guide pos="363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5863" cy="33655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sz="quarter" idx="1"/>
          </p:nvPr>
        </p:nvSpPr>
        <p:spPr>
          <a:xfrm>
            <a:off x="6532563" y="0"/>
            <a:ext cx="4994275" cy="336550"/>
          </a:xfrm>
          <a:prstGeom prst="rect">
            <a:avLst/>
          </a:prstGeom>
        </p:spPr>
        <p:txBody>
          <a:bodyPr vert="horz" lIns="91440" tIns="45720" rIns="91440" bIns="45720" rtlCol="0"/>
          <a:lstStyle>
            <a:lvl1pPr algn="r">
              <a:defRPr sz="1200"/>
            </a:lvl1pPr>
          </a:lstStyle>
          <a:p>
            <a:pPr>
              <a:defRPr/>
            </a:pPr>
            <a:fld id="{7FF18827-3E46-498F-892B-4DDE80C2A039}" type="datetimeFigureOut">
              <a:rPr lang="en-US"/>
              <a:pPr>
                <a:defRPr/>
              </a:pPr>
              <a:t>6/7/2013</a:t>
            </a:fld>
            <a:endParaRPr lang="en-US"/>
          </a:p>
        </p:txBody>
      </p:sp>
      <p:sp>
        <p:nvSpPr>
          <p:cNvPr id="4" name="Footer Placeholder 3"/>
          <p:cNvSpPr>
            <a:spLocks noGrp="1"/>
          </p:cNvSpPr>
          <p:nvPr>
            <p:ph type="ftr" sz="quarter" idx="2"/>
          </p:nvPr>
        </p:nvSpPr>
        <p:spPr>
          <a:xfrm>
            <a:off x="0" y="6403975"/>
            <a:ext cx="4995863" cy="336550"/>
          </a:xfrm>
          <a:prstGeom prst="rect">
            <a:avLst/>
          </a:prstGeom>
        </p:spPr>
        <p:txBody>
          <a:bodyPr vert="horz" lIns="91440" tIns="45720" rIns="91440" bIns="45720"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6532563" y="6403975"/>
            <a:ext cx="4994275" cy="336550"/>
          </a:xfrm>
          <a:prstGeom prst="rect">
            <a:avLst/>
          </a:prstGeom>
        </p:spPr>
        <p:txBody>
          <a:bodyPr vert="horz" lIns="91440" tIns="45720" rIns="91440" bIns="45720" rtlCol="0" anchor="b"/>
          <a:lstStyle>
            <a:lvl1pPr algn="r">
              <a:defRPr sz="1200"/>
            </a:lvl1pPr>
          </a:lstStyle>
          <a:p>
            <a:pPr>
              <a:defRPr/>
            </a:pPr>
            <a:fld id="{457DADDA-BF3D-4E8C-9D08-548B78D951B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995863" cy="33655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IN"/>
          </a:p>
        </p:txBody>
      </p:sp>
      <p:sp>
        <p:nvSpPr>
          <p:cNvPr id="3" name="Date Placeholder 2"/>
          <p:cNvSpPr>
            <a:spLocks noGrp="1"/>
          </p:cNvSpPr>
          <p:nvPr>
            <p:ph type="dt" idx="1"/>
          </p:nvPr>
        </p:nvSpPr>
        <p:spPr>
          <a:xfrm>
            <a:off x="6530975" y="0"/>
            <a:ext cx="4995863" cy="33655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C8C54F0C-69E9-46CE-B9EE-67D657B24CCB}" type="datetimeFigureOut">
              <a:rPr lang="en-US"/>
              <a:pPr>
                <a:defRPr/>
              </a:pPr>
              <a:t>6/7/2013</a:t>
            </a:fld>
            <a:endParaRPr lang="en-IN" dirty="0"/>
          </a:p>
        </p:txBody>
      </p:sp>
      <p:sp>
        <p:nvSpPr>
          <p:cNvPr id="4" name="Slide Image Placeholder 3"/>
          <p:cNvSpPr>
            <a:spLocks noGrp="1" noRot="1" noChangeAspect="1"/>
          </p:cNvSpPr>
          <p:nvPr>
            <p:ph type="sldImg" idx="2"/>
          </p:nvPr>
        </p:nvSpPr>
        <p:spPr>
          <a:xfrm>
            <a:off x="4079875" y="506413"/>
            <a:ext cx="3370263" cy="2527300"/>
          </a:xfrm>
          <a:prstGeom prst="rect">
            <a:avLst/>
          </a:prstGeom>
          <a:noFill/>
          <a:ln w="12700">
            <a:solidFill>
              <a:prstClr val="black"/>
            </a:solidFill>
          </a:ln>
        </p:spPr>
        <p:txBody>
          <a:bodyPr vert="horz" lIns="91440" tIns="45720" rIns="91440" bIns="45720" rtlCol="0" anchor="ctr"/>
          <a:lstStyle/>
          <a:p>
            <a:pPr lvl="0"/>
            <a:endParaRPr lang="en-IN" noProof="0" dirty="0"/>
          </a:p>
        </p:txBody>
      </p:sp>
      <p:sp>
        <p:nvSpPr>
          <p:cNvPr id="5" name="Notes Placeholder 4"/>
          <p:cNvSpPr>
            <a:spLocks noGrp="1"/>
          </p:cNvSpPr>
          <p:nvPr>
            <p:ph type="body" sz="quarter" idx="3"/>
          </p:nvPr>
        </p:nvSpPr>
        <p:spPr>
          <a:xfrm>
            <a:off x="1152525" y="3201988"/>
            <a:ext cx="9224963" cy="3033712"/>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N" noProof="0"/>
          </a:p>
        </p:txBody>
      </p:sp>
      <p:sp>
        <p:nvSpPr>
          <p:cNvPr id="6" name="Footer Placeholder 5"/>
          <p:cNvSpPr>
            <a:spLocks noGrp="1"/>
          </p:cNvSpPr>
          <p:nvPr>
            <p:ph type="ftr" sz="quarter" idx="4"/>
          </p:nvPr>
        </p:nvSpPr>
        <p:spPr>
          <a:xfrm>
            <a:off x="0" y="6403975"/>
            <a:ext cx="4995863" cy="33655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IN"/>
          </a:p>
        </p:txBody>
      </p:sp>
      <p:sp>
        <p:nvSpPr>
          <p:cNvPr id="7" name="Slide Number Placeholder 6"/>
          <p:cNvSpPr>
            <a:spLocks noGrp="1"/>
          </p:cNvSpPr>
          <p:nvPr>
            <p:ph type="sldNum" sz="quarter" idx="5"/>
          </p:nvPr>
        </p:nvSpPr>
        <p:spPr>
          <a:xfrm>
            <a:off x="6530975" y="6403975"/>
            <a:ext cx="4995863" cy="33655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9EB84B21-7F50-41FC-B616-EF9FBF245AE1}" type="slidenum">
              <a:rPr lang="en-IN"/>
              <a:pPr>
                <a:defRPr/>
              </a:pPr>
              <a:t>‹#›</a:t>
            </a:fld>
            <a:endParaRPr lang="en-IN"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67A599-1B15-4B58-A6D0-33D892A93494}" type="slidenum">
              <a:rPr lang="en-US" smtClean="0">
                <a:latin typeface="Arial" charset="0"/>
              </a:rPr>
              <a:pPr fontAlgn="base">
                <a:spcBef>
                  <a:spcPct val="0"/>
                </a:spcBef>
                <a:spcAft>
                  <a:spcPct val="0"/>
                </a:spcAft>
              </a:pPr>
              <a:t>1</a:t>
            </a:fld>
            <a:endParaRPr lang="en-US" smtClean="0">
              <a:latin typeface="Arial" charset="0"/>
            </a:endParaRPr>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3B1822F-E8B1-420F-9EB2-4985E6D6612F}" type="slidenum">
              <a:rPr lang="en-US" smtClean="0">
                <a:latin typeface="Arial" charset="0"/>
              </a:rPr>
              <a:pPr fontAlgn="base">
                <a:spcBef>
                  <a:spcPct val="0"/>
                </a:spcBef>
                <a:spcAft>
                  <a:spcPct val="0"/>
                </a:spcAft>
              </a:pPr>
              <a:t>23</a:t>
            </a:fld>
            <a:endParaRPr lang="en-US" smtClean="0">
              <a:latin typeface="Arial" charset="0"/>
            </a:endParaRPr>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A9C7B09-E0D0-4CA1-84CF-C271B3604B62}"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E28F7651-0070-4EEE-9B9B-CAEBEA15F34D}" type="slidenum">
              <a:rPr lang="en-IN"/>
              <a:pPr>
                <a:defRPr/>
              </a:pPr>
              <a:t>‹#›</a:t>
            </a:fld>
            <a:endParaRPr lang="en-IN"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E22AE8B-67EB-4EDA-AB40-69401B5B3547}"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612B3ADE-1EB6-49B1-9881-423945225DA7}" type="slidenum">
              <a:rPr lang="en-IN"/>
              <a:pPr>
                <a:defRPr/>
              </a:pPr>
              <a:t>‹#›</a:t>
            </a:fld>
            <a:endParaRPr lang="en-IN"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0E4E979-88F2-4A00-A1DB-E3C15B429C88}"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BD98AE79-0648-4D3C-AC5D-A7DA0287B563}" type="slidenum">
              <a:rPr lang="en-IN"/>
              <a:pPr>
                <a:defRPr/>
              </a:pPr>
              <a:t>‹#›</a:t>
            </a:fld>
            <a:endParaRPr lang="en-IN"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 descr="C:\Users\Puneet\Desktop\Work\firm profile\logo\Athena_Low_Associates.jpg"/>
          <p:cNvPicPr>
            <a:picLocks noChangeAspect="1" noChangeArrowheads="1"/>
          </p:cNvPicPr>
          <p:nvPr userDrawn="1"/>
        </p:nvPicPr>
        <p:blipFill>
          <a:blip r:embed="rId2" cstate="print"/>
          <a:srcRect/>
          <a:stretch>
            <a:fillRect/>
          </a:stretch>
        </p:blipFill>
        <p:spPr bwMode="auto">
          <a:xfrm>
            <a:off x="6946900" y="6172200"/>
            <a:ext cx="2197100" cy="6858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7C21A71B-D4D9-4595-BD3A-2A1BF8130107}"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2D8165EC-2D56-46EA-9C41-A45CBD320F0A}" type="slidenum">
              <a:rPr lang="en-IN" smtClean="0"/>
              <a:pPr>
                <a:defRPr/>
              </a:pPr>
              <a:t>‹#›</a:t>
            </a:fld>
            <a:endParaRPr lang="en-IN"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2B71F90-6D7B-4E4C-BF56-809C30AAE83B}" type="datetime1">
              <a:rPr lang="en-US"/>
              <a:pPr>
                <a:defRPr/>
              </a:pPr>
              <a:t>6/7/2013</a:t>
            </a:fld>
            <a:endParaRPr lang="en-IN" dirty="0"/>
          </a:p>
        </p:txBody>
      </p:sp>
      <p:sp>
        <p:nvSpPr>
          <p:cNvPr id="5" name="Slide Number Placeholder 5"/>
          <p:cNvSpPr>
            <a:spLocks noGrp="1"/>
          </p:cNvSpPr>
          <p:nvPr>
            <p:ph type="sldNum" sz="quarter" idx="11"/>
          </p:nvPr>
        </p:nvSpPr>
        <p:spPr/>
        <p:txBody>
          <a:bodyPr/>
          <a:lstStyle>
            <a:lvl1pPr>
              <a:defRPr/>
            </a:lvl1pPr>
          </a:lstStyle>
          <a:p>
            <a:pPr>
              <a:defRPr/>
            </a:pPr>
            <a:fld id="{6B82212B-77DE-4E44-B1FE-E59E1D6F358C}" type="slidenum">
              <a:rPr lang="en-IN"/>
              <a:pPr>
                <a:defRPr/>
              </a:pPr>
              <a:t>‹#›</a:t>
            </a:fld>
            <a:endParaRPr lang="en-IN"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C1026D6-3F9D-4F14-8C96-9851485C9A92}"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DD29D696-DA18-4AC0-9E4D-D4C9A3EC6577}" type="slidenum">
              <a:rPr lang="en-IN"/>
              <a:pPr>
                <a:defRPr/>
              </a:pPr>
              <a:t>‹#›</a:t>
            </a:fld>
            <a:endParaRPr lang="en-IN"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userDrawn="1"/>
        </p:nvCxnSpPr>
        <p:spPr>
          <a:xfrm>
            <a:off x="0" y="1428750"/>
            <a:ext cx="914400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6"/>
          <p:cNvSpPr>
            <a:spLocks noGrp="1"/>
          </p:cNvSpPr>
          <p:nvPr>
            <p:ph type="dt" sz="half" idx="10"/>
          </p:nvPr>
        </p:nvSpPr>
        <p:spPr/>
        <p:txBody>
          <a:bodyPr/>
          <a:lstStyle>
            <a:lvl1pPr>
              <a:defRPr/>
            </a:lvl1pPr>
          </a:lstStyle>
          <a:p>
            <a:pPr>
              <a:defRPr/>
            </a:pPr>
            <a:fld id="{245C587A-0CE4-4A09-8C49-B520210D93BC}" type="datetime1">
              <a:rPr lang="en-US"/>
              <a:pPr>
                <a:defRPr/>
              </a:pPr>
              <a:t>6/7/2013</a:t>
            </a:fld>
            <a:endParaRPr lang="en-IN" dirty="0"/>
          </a:p>
        </p:txBody>
      </p:sp>
      <p:sp>
        <p:nvSpPr>
          <p:cNvPr id="9" name="Slide Number Placeholder 8"/>
          <p:cNvSpPr>
            <a:spLocks noGrp="1"/>
          </p:cNvSpPr>
          <p:nvPr>
            <p:ph type="sldNum" sz="quarter" idx="11"/>
          </p:nvPr>
        </p:nvSpPr>
        <p:spPr/>
        <p:txBody>
          <a:bodyPr/>
          <a:lstStyle>
            <a:lvl1pPr>
              <a:defRPr/>
            </a:lvl1pPr>
          </a:lstStyle>
          <a:p>
            <a:pPr>
              <a:defRPr/>
            </a:pPr>
            <a:fld id="{23D9793D-A8A8-4894-94EF-ADE5723DC0ED}" type="slidenum">
              <a:rPr lang="en-IN"/>
              <a:pPr>
                <a:defRPr/>
              </a:pPr>
              <a:t>‹#›</a:t>
            </a:fld>
            <a:endParaRPr lang="en-IN"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8C4BCEC-599F-4EEC-9969-B852EC7DBFDC}" type="datetime1">
              <a:rPr lang="en-US"/>
              <a:pPr>
                <a:defRPr/>
              </a:pPr>
              <a:t>6/7/2013</a:t>
            </a:fld>
            <a:endParaRPr lang="en-IN" dirty="0"/>
          </a:p>
        </p:txBody>
      </p:sp>
      <p:sp>
        <p:nvSpPr>
          <p:cNvPr id="4" name="Slide Number Placeholder 5"/>
          <p:cNvSpPr>
            <a:spLocks noGrp="1"/>
          </p:cNvSpPr>
          <p:nvPr>
            <p:ph type="sldNum" sz="quarter" idx="11"/>
          </p:nvPr>
        </p:nvSpPr>
        <p:spPr/>
        <p:txBody>
          <a:bodyPr/>
          <a:lstStyle>
            <a:lvl1pPr>
              <a:defRPr/>
            </a:lvl1pPr>
          </a:lstStyle>
          <a:p>
            <a:pPr>
              <a:defRPr/>
            </a:pPr>
            <a:fld id="{D985C6BD-726F-4D24-9529-D5DFA04E5CB9}" type="slidenum">
              <a:rPr lang="en-IN"/>
              <a:pPr>
                <a:defRPr/>
              </a:pPr>
              <a:t>‹#›</a:t>
            </a:fld>
            <a:endParaRPr lang="en-IN"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8419C86-20A1-4CB0-9495-2E0BEE55A944}" type="datetime1">
              <a:rPr lang="en-US"/>
              <a:pPr>
                <a:defRPr/>
              </a:pPr>
              <a:t>6/7/2013</a:t>
            </a:fld>
            <a:endParaRPr lang="en-IN" dirty="0"/>
          </a:p>
        </p:txBody>
      </p:sp>
      <p:sp>
        <p:nvSpPr>
          <p:cNvPr id="3" name="Slide Number Placeholder 5"/>
          <p:cNvSpPr>
            <a:spLocks noGrp="1"/>
          </p:cNvSpPr>
          <p:nvPr>
            <p:ph type="sldNum" sz="quarter" idx="11"/>
          </p:nvPr>
        </p:nvSpPr>
        <p:spPr/>
        <p:txBody>
          <a:bodyPr/>
          <a:lstStyle>
            <a:lvl1pPr>
              <a:defRPr/>
            </a:lvl1pPr>
          </a:lstStyle>
          <a:p>
            <a:pPr>
              <a:defRPr/>
            </a:pPr>
            <a:fld id="{CC2614B9-8A8C-4840-949B-93D536F99E54}" type="slidenum">
              <a:rPr lang="en-IN"/>
              <a:pPr>
                <a:defRPr/>
              </a:pPr>
              <a:t>‹#›</a:t>
            </a:fld>
            <a:endParaRPr lang="en-IN"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3B228F9-0DE5-49FA-B337-EC2DAACC475A}"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2E80E5EB-051C-428C-B3FE-FD9E2CD2F10E}" type="slidenum">
              <a:rPr lang="en-IN"/>
              <a:pPr>
                <a:defRPr/>
              </a:pPr>
              <a:t>‹#›</a:t>
            </a:fld>
            <a:endParaRPr lang="en-IN"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FE2D601-0C1B-4F30-AD2C-14B0636D6531}" type="datetime1">
              <a:rPr lang="en-US"/>
              <a:pPr>
                <a:defRPr/>
              </a:pPr>
              <a:t>6/7/2013</a:t>
            </a:fld>
            <a:endParaRPr lang="en-IN" dirty="0"/>
          </a:p>
        </p:txBody>
      </p:sp>
      <p:sp>
        <p:nvSpPr>
          <p:cNvPr id="6" name="Slide Number Placeholder 5"/>
          <p:cNvSpPr>
            <a:spLocks noGrp="1"/>
          </p:cNvSpPr>
          <p:nvPr>
            <p:ph type="sldNum" sz="quarter" idx="11"/>
          </p:nvPr>
        </p:nvSpPr>
        <p:spPr/>
        <p:txBody>
          <a:bodyPr/>
          <a:lstStyle>
            <a:lvl1pPr>
              <a:defRPr/>
            </a:lvl1pPr>
          </a:lstStyle>
          <a:p>
            <a:pPr>
              <a:defRPr/>
            </a:pPr>
            <a:fld id="{99F2FEA0-96D0-4977-94CF-89458780DE3C}" type="slidenum">
              <a:rPr lang="en-IN"/>
              <a:pPr>
                <a:defRPr/>
              </a:pPr>
              <a:t>‹#›</a:t>
            </a:fld>
            <a:endParaRPr lang="en-IN"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559A72C9-B959-4F2F-91D7-13318EF452E7}" type="datetime1">
              <a:rPr lang="en-US"/>
              <a:pPr>
                <a:defRPr/>
              </a:pPr>
              <a:t>6/7/2013</a:t>
            </a:fld>
            <a:endParaRPr lang="en-IN"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1026DDA-4C97-477F-A58A-3177519D5EE6}" type="slidenum">
              <a:rPr lang="en-IN"/>
              <a:pPr>
                <a:defRPr/>
              </a:pPr>
              <a:t>‹#›</a:t>
            </a:fld>
            <a:endParaRPr lang="en-IN" dirty="0"/>
          </a:p>
        </p:txBody>
      </p:sp>
      <p:cxnSp>
        <p:nvCxnSpPr>
          <p:cNvPr id="7" name="Straight Connector 6"/>
          <p:cNvCxnSpPr/>
          <p:nvPr userDrawn="1"/>
        </p:nvCxnSpPr>
        <p:spPr>
          <a:xfrm>
            <a:off x="357188" y="1428750"/>
            <a:ext cx="8786812" cy="1588"/>
          </a:xfrm>
          <a:prstGeom prst="line">
            <a:avLst/>
          </a:prstGeom>
        </p:spPr>
        <p:style>
          <a:lnRef idx="1">
            <a:schemeClr val="accent1"/>
          </a:lnRef>
          <a:fillRef idx="0">
            <a:schemeClr val="accent1"/>
          </a:fillRef>
          <a:effectRef idx="0">
            <a:schemeClr val="accent1"/>
          </a:effectRef>
          <a:fontRef idx="minor">
            <a:schemeClr val="tx1"/>
          </a:fontRef>
        </p:style>
      </p:cxnSp>
      <p:pic>
        <p:nvPicPr>
          <p:cNvPr id="1031" name="Picture 9" descr="C:\Users\Puneet\Desktop\Work\firm profile\logo\Athena_Low_Associates.jpg"/>
          <p:cNvPicPr>
            <a:picLocks noChangeAspect="1" noChangeArrowheads="1"/>
          </p:cNvPicPr>
          <p:nvPr userDrawn="1"/>
        </p:nvPicPr>
        <p:blipFill>
          <a:blip r:embed="rId13" cstate="print"/>
          <a:srcRect/>
          <a:stretch>
            <a:fillRect/>
          </a:stretch>
        </p:blipFill>
        <p:spPr bwMode="auto">
          <a:xfrm>
            <a:off x="6946900" y="6172200"/>
            <a:ext cx="2197100" cy="685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74" r:id="rId1"/>
    <p:sldLayoutId id="2147484283" r:id="rId2"/>
    <p:sldLayoutId id="2147484275" r:id="rId3"/>
    <p:sldLayoutId id="2147484276" r:id="rId4"/>
    <p:sldLayoutId id="2147484284" r:id="rId5"/>
    <p:sldLayoutId id="2147484277" r:id="rId6"/>
    <p:sldLayoutId id="2147484278" r:id="rId7"/>
    <p:sldLayoutId id="2147484279" r:id="rId8"/>
    <p:sldLayoutId id="2147484280" r:id="rId9"/>
    <p:sldLayoutId id="2147484281" r:id="rId10"/>
    <p:sldLayoutId id="2147484282" r:id="rId11"/>
  </p:sldLayoutIdLst>
  <p:transition/>
  <p:hf sldNum="0" hdr="0"/>
  <p:txStyles>
    <p:titleStyle>
      <a:lvl1pPr algn="ctr" rtl="0" eaLnBrk="0" fontAlgn="base" hangingPunct="0">
        <a:spcBef>
          <a:spcPct val="0"/>
        </a:spcBef>
        <a:spcAft>
          <a:spcPct val="0"/>
        </a:spcAft>
        <a:defRPr sz="4400" b="1" kern="1200">
          <a:solidFill>
            <a:srgbClr val="4F6228"/>
          </a:solidFill>
          <a:latin typeface="+mj-lt"/>
          <a:ea typeface="+mj-ea"/>
          <a:cs typeface="+mj-cs"/>
        </a:defRPr>
      </a:lvl1pPr>
      <a:lvl2pPr algn="ctr" rtl="0" eaLnBrk="0" fontAlgn="base" hangingPunct="0">
        <a:spcBef>
          <a:spcPct val="0"/>
        </a:spcBef>
        <a:spcAft>
          <a:spcPct val="0"/>
        </a:spcAft>
        <a:defRPr sz="4400" b="1">
          <a:solidFill>
            <a:srgbClr val="4F6228"/>
          </a:solidFill>
          <a:latin typeface="Calibri" pitchFamily="34" charset="0"/>
        </a:defRPr>
      </a:lvl2pPr>
      <a:lvl3pPr algn="ctr" rtl="0" eaLnBrk="0" fontAlgn="base" hangingPunct="0">
        <a:spcBef>
          <a:spcPct val="0"/>
        </a:spcBef>
        <a:spcAft>
          <a:spcPct val="0"/>
        </a:spcAft>
        <a:defRPr sz="4400" b="1">
          <a:solidFill>
            <a:srgbClr val="4F6228"/>
          </a:solidFill>
          <a:latin typeface="Calibri" pitchFamily="34" charset="0"/>
        </a:defRPr>
      </a:lvl3pPr>
      <a:lvl4pPr algn="ctr" rtl="0" eaLnBrk="0" fontAlgn="base" hangingPunct="0">
        <a:spcBef>
          <a:spcPct val="0"/>
        </a:spcBef>
        <a:spcAft>
          <a:spcPct val="0"/>
        </a:spcAft>
        <a:defRPr sz="4400" b="1">
          <a:solidFill>
            <a:srgbClr val="4F6228"/>
          </a:solidFill>
          <a:latin typeface="Calibri" pitchFamily="34" charset="0"/>
        </a:defRPr>
      </a:lvl4pPr>
      <a:lvl5pPr algn="ctr" rtl="0" eaLnBrk="0" fontAlgn="base" hangingPunct="0">
        <a:spcBef>
          <a:spcPct val="0"/>
        </a:spcBef>
        <a:spcAft>
          <a:spcPct val="0"/>
        </a:spcAft>
        <a:defRPr sz="4400" b="1">
          <a:solidFill>
            <a:srgbClr val="4F6228"/>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mailto:puneet@athenalawassociates.com"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taxmanagementindia.com/visitor/detail_act.asp?ID=541" TargetMode="External"/><Relationship Id="rId2" Type="http://schemas.openxmlformats.org/officeDocument/2006/relationships/hyperlink" Target="http://www.taxmanagementindia.com/visitor/detail_act.asp?ID=16462" TargetMode="External"/><Relationship Id="rId1" Type="http://schemas.openxmlformats.org/officeDocument/2006/relationships/slideLayout" Target="../slideLayouts/slideLayout2.xml"/><Relationship Id="rId4" Type="http://schemas.openxmlformats.org/officeDocument/2006/relationships/hyperlink" Target="http://www.taxmanagementindia.com/Site-Map/Service-Tax/list_rule.asp?ID=17"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457200" y="1557338"/>
            <a:ext cx="8229600" cy="4525962"/>
          </a:xfrm>
        </p:spPr>
        <p:txBody>
          <a:bodyPr/>
          <a:lstStyle/>
          <a:p>
            <a:pPr algn="ctr" eaLnBrk="1" hangingPunct="1">
              <a:buFont typeface="Wingdings" pitchFamily="2" charset="2"/>
              <a:buNone/>
            </a:pPr>
            <a:endParaRPr lang="en-US" sz="1800" dirty="0" smtClean="0"/>
          </a:p>
          <a:p>
            <a:pPr algn="ctr" eaLnBrk="1" hangingPunct="1">
              <a:buFont typeface="Wingdings" pitchFamily="2" charset="2"/>
              <a:buNone/>
            </a:pPr>
            <a:r>
              <a:rPr lang="en-US" sz="4800" b="1" dirty="0" smtClean="0">
                <a:solidFill>
                  <a:srgbClr val="0070C0"/>
                </a:solidFill>
              </a:rPr>
              <a:t>Reverse Charge </a:t>
            </a:r>
            <a:r>
              <a:rPr lang="en-US" sz="4800" b="1" smtClean="0">
                <a:solidFill>
                  <a:srgbClr val="0070C0"/>
                </a:solidFill>
              </a:rPr>
              <a:t>and </a:t>
            </a:r>
            <a:r>
              <a:rPr lang="en-US" sz="4800" b="1" smtClean="0">
                <a:solidFill>
                  <a:srgbClr val="0070C0"/>
                </a:solidFill>
              </a:rPr>
              <a:t>Joint </a:t>
            </a:r>
            <a:r>
              <a:rPr lang="en-US" sz="4800" b="1" dirty="0" smtClean="0">
                <a:solidFill>
                  <a:srgbClr val="0070C0"/>
                </a:solidFill>
              </a:rPr>
              <a:t>Charge</a:t>
            </a:r>
            <a:endParaRPr lang="en-US" sz="4000" b="1" dirty="0" smtClean="0">
              <a:solidFill>
                <a:srgbClr val="0070C0"/>
              </a:solidFill>
            </a:endParaRPr>
          </a:p>
          <a:p>
            <a:pPr algn="ctr" eaLnBrk="1" hangingPunct="1">
              <a:buFont typeface="Wingdings" pitchFamily="2" charset="2"/>
              <a:buNone/>
            </a:pPr>
            <a:endParaRPr lang="en-US" sz="2000" dirty="0" smtClean="0"/>
          </a:p>
          <a:p>
            <a:pPr algn="ctr" eaLnBrk="1" hangingPunct="1">
              <a:buFont typeface="Wingdings" pitchFamily="2" charset="2"/>
              <a:buNone/>
            </a:pPr>
            <a:r>
              <a:rPr lang="en-US" sz="2000" b="1" dirty="0" err="1" smtClean="0"/>
              <a:t>Puneet</a:t>
            </a:r>
            <a:r>
              <a:rPr lang="en-US" sz="2000" b="1" dirty="0" smtClean="0"/>
              <a:t> </a:t>
            </a:r>
            <a:r>
              <a:rPr lang="en-US" sz="2000" b="1" dirty="0" err="1" smtClean="0"/>
              <a:t>Agrawal</a:t>
            </a:r>
            <a:r>
              <a:rPr lang="en-US" sz="2000" dirty="0" smtClean="0"/>
              <a:t>, </a:t>
            </a:r>
          </a:p>
          <a:p>
            <a:pPr algn="ctr" eaLnBrk="1" hangingPunct="1">
              <a:buFont typeface="Wingdings" pitchFamily="2" charset="2"/>
              <a:buNone/>
            </a:pPr>
            <a:r>
              <a:rPr lang="en-US" sz="1600" i="1" dirty="0" smtClean="0"/>
              <a:t>B. Com (H), CA, LLB</a:t>
            </a:r>
          </a:p>
          <a:p>
            <a:pPr algn="ctr" eaLnBrk="1" hangingPunct="1">
              <a:buFont typeface="Wingdings" pitchFamily="2" charset="2"/>
              <a:buNone/>
            </a:pPr>
            <a:r>
              <a:rPr lang="en-US" sz="2000" dirty="0" smtClean="0"/>
              <a:t>Partner</a:t>
            </a:r>
          </a:p>
          <a:p>
            <a:pPr algn="ctr" eaLnBrk="1" hangingPunct="1">
              <a:buFont typeface="Wingdings" pitchFamily="2" charset="2"/>
              <a:buNone/>
            </a:pPr>
            <a:r>
              <a:rPr lang="en-US" sz="2000" dirty="0" smtClean="0"/>
              <a:t>ATHENA LAW ASSOCIATES</a:t>
            </a:r>
            <a:endParaRPr lang="en-IN" sz="2000" dirty="0" smtClean="0"/>
          </a:p>
        </p:txBody>
      </p:sp>
      <p:sp>
        <p:nvSpPr>
          <p:cNvPr id="49155" name="Slide Number Placeholder 2"/>
          <p:cNvSpPr>
            <a:spLocks noGrp="1"/>
          </p:cNvSpPr>
          <p:nvPr>
            <p:ph type="sldNum" sz="quarter" idx="11"/>
          </p:nvPr>
        </p:nvSpPr>
        <p:spPr/>
        <p:txBody>
          <a:bodyPr/>
          <a:lstStyle/>
          <a:p>
            <a:pPr>
              <a:defRPr/>
            </a:pPr>
            <a:fld id="{F21A1588-8E19-4E38-B377-A7F909DCCE5D}" type="slidenum">
              <a:rPr lang="en-US" smtClean="0">
                <a:latin typeface="Arial" pitchFamily="34" charset="0"/>
              </a:rPr>
              <a:pPr>
                <a:defRPr/>
              </a:pPr>
              <a:t>1</a:t>
            </a:fld>
            <a:endParaRPr lang="en-US" dirty="0" smtClean="0">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2 (1) (d) – Person liable to pay Service tax</a:t>
            </a:r>
            <a:endParaRPr lang="en-US" dirty="0"/>
          </a:p>
        </p:txBody>
      </p:sp>
      <p:sp>
        <p:nvSpPr>
          <p:cNvPr id="3" name="Content Placeholder 2"/>
          <p:cNvSpPr>
            <a:spLocks noGrp="1"/>
          </p:cNvSpPr>
          <p:nvPr>
            <p:ph idx="1"/>
          </p:nvPr>
        </p:nvSpPr>
        <p:spPr>
          <a:xfrm>
            <a:off x="457200" y="1474805"/>
            <a:ext cx="8229600" cy="4525963"/>
          </a:xfrm>
        </p:spPr>
        <p:txBody>
          <a:bodyPr/>
          <a:lstStyle/>
          <a:p>
            <a:pPr>
              <a:buNone/>
            </a:pPr>
            <a:r>
              <a:rPr lang="en-US" sz="1800" dirty="0" smtClean="0"/>
              <a:t>(C) in relation to service provided or agreed to be provided by way of sponsorship to anybody corporate or partnership firm located in the taxable territory, the recipient of such service;</a:t>
            </a:r>
          </a:p>
          <a:p>
            <a:pPr>
              <a:buNone/>
            </a:pPr>
            <a:r>
              <a:rPr lang="en-US" sz="1800" dirty="0" smtClean="0"/>
              <a:t>(D) in relation to service provided or agreed to be provided by,-</a:t>
            </a:r>
          </a:p>
          <a:p>
            <a:pPr>
              <a:buNone/>
            </a:pPr>
            <a:r>
              <a:rPr lang="en-US" sz="1800" dirty="0" smtClean="0"/>
              <a:t>	(I) an arbitral tribunal, or</a:t>
            </a:r>
          </a:p>
          <a:p>
            <a:pPr>
              <a:buNone/>
            </a:pPr>
            <a:r>
              <a:rPr lang="en-US" sz="1800" dirty="0" smtClean="0"/>
              <a:t>	(II) an individual advocate or a firm of advocates by way of legal services, to any business entity located in the taxable territory, the recipient of such service;</a:t>
            </a:r>
          </a:p>
          <a:p>
            <a:pPr>
              <a:buNone/>
            </a:pPr>
            <a:r>
              <a:rPr lang="en-US" sz="1800" dirty="0" smtClean="0"/>
              <a:t>(E) in relation to support services provided or agreed to be provided by Government or local authority except,-</a:t>
            </a:r>
          </a:p>
          <a:p>
            <a:pPr>
              <a:buNone/>
            </a:pPr>
            <a:r>
              <a:rPr lang="en-US" sz="1800" dirty="0" smtClean="0"/>
              <a:t>	(a) renting of immovable property, and</a:t>
            </a:r>
          </a:p>
          <a:p>
            <a:pPr>
              <a:buNone/>
            </a:pPr>
            <a:r>
              <a:rPr lang="en-US" sz="1800" dirty="0" smtClean="0"/>
              <a:t>	(b) services specified sub – clause (</a:t>
            </a:r>
            <a:r>
              <a:rPr lang="en-US" sz="1800" dirty="0" err="1" smtClean="0"/>
              <a:t>i</a:t>
            </a:r>
            <a:r>
              <a:rPr lang="en-US" sz="1800" dirty="0" smtClean="0"/>
              <a:t>), (ii) and (iii) of clause (a) of Section 66D of the Finance Act 1994 to any business entity located in the taxable territory, the recipient of such service;</a:t>
            </a:r>
          </a:p>
          <a:p>
            <a:pPr>
              <a:buNone/>
            </a:pPr>
            <a:r>
              <a:rPr lang="en-US" sz="1800" dirty="0" smtClean="0"/>
              <a:t>(EE) in relation to service provided or agreed to be provided by a director of a company to the said company, the recipient of such service;</a:t>
            </a:r>
            <a:r>
              <a:rPr lang="en-US" sz="1800" b="1" dirty="0" smtClean="0"/>
              <a:t>]</a:t>
            </a:r>
            <a:endParaRPr lang="en-US" sz="1800" dirty="0" smtClean="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2 (1) (d) – Person liable to pay Service tax</a:t>
            </a:r>
            <a:endParaRPr lang="en-US" dirty="0"/>
          </a:p>
        </p:txBody>
      </p:sp>
      <p:sp>
        <p:nvSpPr>
          <p:cNvPr id="3" name="Content Placeholder 2"/>
          <p:cNvSpPr>
            <a:spLocks noGrp="1"/>
          </p:cNvSpPr>
          <p:nvPr>
            <p:ph idx="1"/>
          </p:nvPr>
        </p:nvSpPr>
        <p:spPr>
          <a:xfrm>
            <a:off x="457200" y="1474805"/>
            <a:ext cx="8229600" cy="4525963"/>
          </a:xfrm>
        </p:spPr>
        <p:txBody>
          <a:bodyPr/>
          <a:lstStyle/>
          <a:p>
            <a:pPr>
              <a:buNone/>
            </a:pPr>
            <a:r>
              <a:rPr lang="en-US" sz="1800" dirty="0" smtClean="0"/>
              <a:t>(F) in relation to services provided or agreed to be provided by way of :-</a:t>
            </a:r>
          </a:p>
          <a:p>
            <a:pPr>
              <a:buNone/>
            </a:pPr>
            <a:r>
              <a:rPr lang="en-US" sz="1800" dirty="0" smtClean="0"/>
              <a:t>	(a) renting of a motor vehicle designed to carry passengers, to any person who is not engaged in a similar business; or</a:t>
            </a:r>
          </a:p>
          <a:p>
            <a:pPr>
              <a:buNone/>
            </a:pPr>
            <a:r>
              <a:rPr lang="en-US" sz="1800" dirty="0" smtClean="0"/>
              <a:t>	(b) supply of manpower for any purpose </a:t>
            </a:r>
            <a:r>
              <a:rPr lang="en-US" sz="1800" b="1" baseline="30000" dirty="0" smtClean="0"/>
              <a:t>19</a:t>
            </a:r>
            <a:r>
              <a:rPr lang="en-US" sz="1800" b="1" dirty="0" smtClean="0"/>
              <a:t>[</a:t>
            </a:r>
            <a:r>
              <a:rPr lang="en-US" sz="1800" dirty="0" smtClean="0"/>
              <a:t>or security services; or</a:t>
            </a:r>
          </a:p>
          <a:p>
            <a:pPr>
              <a:buNone/>
            </a:pPr>
            <a:r>
              <a:rPr lang="en-US" sz="1800" dirty="0" smtClean="0"/>
              <a:t>	(c) service portion in execution of a works contract-</a:t>
            </a:r>
          </a:p>
          <a:p>
            <a:pPr>
              <a:buNone/>
            </a:pPr>
            <a:r>
              <a:rPr lang="en-US" sz="1800" dirty="0" smtClean="0"/>
              <a:t>	by any individual, Hindu Undivided Family or partnership firm, whether registered or not, including association of persons, located in the taxable territory to  a business entity registered as a body corporate, located in the taxable territory,  both the service provider  and the service recipient  to the extent notified under sub section (2) of Section 68 of the Act, for each respectively.</a:t>
            </a:r>
          </a:p>
          <a:p>
            <a:pPr>
              <a:buNone/>
            </a:pPr>
            <a:r>
              <a:rPr lang="en-US" sz="1800" dirty="0" smtClean="0"/>
              <a:t>(FA) security services” means services relating to the security of any property, whether movable or immovable, or of any person, in any manner and includes the services of investigation, detection or verification, of any fact or activity;</a:t>
            </a:r>
          </a:p>
          <a:p>
            <a:pPr>
              <a:buNone/>
            </a:pPr>
            <a:r>
              <a:rPr lang="en-US" sz="1800" dirty="0" smtClean="0"/>
              <a:t>(G) in relation to any taxable service provided or agreed to be provided by any person which is located in a non-taxable territory and received by any person located in the taxable territory,  the recipient of such service;</a:t>
            </a:r>
          </a:p>
          <a:p>
            <a:pPr>
              <a:buNone/>
            </a:pPr>
            <a:r>
              <a:rPr lang="en-US" sz="1800" dirty="0" smtClean="0"/>
              <a:t>(ii) in a case other than sub-clause (</a:t>
            </a:r>
            <a:r>
              <a:rPr lang="en-US" sz="1800" dirty="0" err="1" smtClean="0"/>
              <a:t>i</a:t>
            </a:r>
            <a:r>
              <a:rPr lang="en-US" sz="1800" dirty="0" smtClean="0"/>
              <a:t>), means the provider of service</a:t>
            </a:r>
            <a:endParaRPr lang="en-US" sz="1800"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85719" y="1714488"/>
          <a:ext cx="8644001" cy="3693610"/>
        </p:xfrm>
        <a:graphic>
          <a:graphicData uri="http://schemas.openxmlformats.org/drawingml/2006/table">
            <a:tbl>
              <a:tblPr firstRow="1" bandRow="1">
                <a:tableStyleId>{073A0DAA-6AF3-43AB-8588-CEC1D06C72B9}</a:tableStyleId>
              </a:tblPr>
              <a:tblGrid>
                <a:gridCol w="1275344"/>
                <a:gridCol w="1062787"/>
                <a:gridCol w="2338131"/>
                <a:gridCol w="1346196"/>
                <a:gridCol w="1417049"/>
                <a:gridCol w="1204494"/>
              </a:tblGrid>
              <a:tr h="531803">
                <a:tc>
                  <a:txBody>
                    <a:bodyPr/>
                    <a:lstStyle/>
                    <a:p>
                      <a:pPr marL="0" marR="0" algn="ctr">
                        <a:lnSpc>
                          <a:spcPct val="115000"/>
                        </a:lnSpc>
                        <a:spcBef>
                          <a:spcPts val="0"/>
                        </a:spcBef>
                        <a:spcAft>
                          <a:spcPts val="0"/>
                        </a:spcAft>
                      </a:pPr>
                      <a:r>
                        <a:rPr lang="en-IN" sz="1800" dirty="0"/>
                        <a:t>Description of a service</a:t>
                      </a: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Type of Service Provider</a:t>
                      </a: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Type of Service Recipient/</a:t>
                      </a: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a:t>% of ST Payable by Service Provider </a:t>
                      </a:r>
                      <a:endParaRPr lang="en-US" sz="18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a:t>% of ST Payable by Service Recipient</a:t>
                      </a:r>
                      <a:endParaRPr lang="en-US" sz="18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Remarks</a:t>
                      </a:r>
                      <a:endParaRPr lang="en-US" sz="18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800" dirty="0"/>
                        <a:t>Insurance services </a:t>
                      </a:r>
                      <a:endParaRPr lang="en-US" sz="18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IN" sz="1800" dirty="0"/>
                        <a:t>Insurance agent</a:t>
                      </a:r>
                      <a:endParaRPr lang="en-US" sz="18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IN" sz="1800" dirty="0" err="1"/>
                        <a:t>Àny</a:t>
                      </a:r>
                      <a:r>
                        <a:rPr lang="en-IN" sz="1800" dirty="0"/>
                        <a:t> person carrying on insurance business</a:t>
                      </a: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Nil</a:t>
                      </a: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100%</a:t>
                      </a:r>
                      <a:endParaRPr lang="en-US" sz="18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800" dirty="0">
                        <a:latin typeface="Arial"/>
                        <a:ea typeface="Calibri"/>
                        <a:cs typeface="Times New Roman"/>
                      </a:endParaRPr>
                    </a:p>
                  </a:txBody>
                  <a:tcPr marL="68580" marR="68580" marT="0" marB="0"/>
                </a:tc>
              </a:tr>
              <a:tr h="1510777">
                <a:tc>
                  <a:txBody>
                    <a:bodyPr/>
                    <a:lstStyle/>
                    <a:p>
                      <a:pPr marL="0" marR="0" algn="l">
                        <a:lnSpc>
                          <a:spcPct val="115000"/>
                        </a:lnSpc>
                        <a:spcBef>
                          <a:spcPts val="0"/>
                        </a:spcBef>
                        <a:spcAft>
                          <a:spcPts val="0"/>
                        </a:spcAft>
                      </a:pPr>
                      <a:r>
                        <a:rPr lang="en-IN" sz="1800" dirty="0"/>
                        <a:t>Sponsorship service</a:t>
                      </a:r>
                      <a:endParaRPr lang="en-US" sz="18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800" dirty="0"/>
                        <a:t>Any person </a:t>
                      </a:r>
                      <a:endParaRPr lang="en-US" sz="1800" dirty="0">
                        <a:latin typeface="Calibri"/>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IN" sz="1800"/>
                        <a:t>Any body corporate/ partnership firm located in taxable territory</a:t>
                      </a:r>
                      <a:endParaRPr lang="en-US" sz="18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Nil </a:t>
                      </a:r>
                      <a:endParaRPr lang="en-US" sz="18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800" dirty="0"/>
                        <a:t>100%</a:t>
                      </a:r>
                      <a:endParaRPr lang="en-US" sz="18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800" dirty="0">
                        <a:latin typeface="Arial"/>
                        <a:ea typeface="Calibri"/>
                        <a:cs typeface="Times New Roman"/>
                      </a:endParaRPr>
                    </a:p>
                  </a:txBody>
                  <a:tcPr marL="68580" marR="68580" marT="0" marB="0"/>
                </a:tc>
              </a:tr>
            </a:tbl>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643050"/>
          <a:ext cx="8715438" cy="4206240"/>
        </p:xfrm>
        <a:graphic>
          <a:graphicData uri="http://schemas.openxmlformats.org/drawingml/2006/table">
            <a:tbl>
              <a:tblPr firstRow="1" bandRow="1">
                <a:tableStyleId>{073A0DAA-6AF3-43AB-8588-CEC1D06C72B9}</a:tableStyleId>
              </a:tblPr>
              <a:tblGrid>
                <a:gridCol w="1285884"/>
                <a:gridCol w="1143008"/>
                <a:gridCol w="2500330"/>
                <a:gridCol w="1285884"/>
                <a:gridCol w="1285884"/>
                <a:gridCol w="1214448"/>
              </a:tblGrid>
              <a:tr h="531803">
                <a:tc>
                  <a:txBody>
                    <a:bodyPr/>
                    <a:lstStyle/>
                    <a:p>
                      <a:pPr marL="0" marR="0" algn="ctr">
                        <a:lnSpc>
                          <a:spcPct val="115000"/>
                        </a:lnSpc>
                        <a:spcBef>
                          <a:spcPts val="0"/>
                        </a:spcBef>
                        <a:spcAft>
                          <a:spcPts val="0"/>
                        </a:spcAft>
                      </a:pPr>
                      <a:r>
                        <a:rPr lang="en-IN" sz="1600" dirty="0"/>
                        <a:t>Description of a service</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Provider</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Recipient/</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Provider </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Recipient</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Remarks</a:t>
                      </a:r>
                      <a:endParaRPr lang="en-US" sz="16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600"/>
                        <a:t>Transport of goods by Road</a:t>
                      </a:r>
                      <a:endParaRPr lang="en-US" sz="160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Goods transport agency</a:t>
                      </a:r>
                      <a:endParaRPr lang="en-US" sz="1600" dirty="0">
                        <a:latin typeface="Calibri"/>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IN" sz="1600" dirty="0"/>
                        <a:t>Person liable to pay freight:</a:t>
                      </a:r>
                      <a:endParaRPr lang="en-US" sz="1600" dirty="0"/>
                    </a:p>
                    <a:p>
                      <a:pPr marL="342900" marR="0" lvl="0" indent="-342900" algn="just">
                        <a:lnSpc>
                          <a:spcPct val="150000"/>
                        </a:lnSpc>
                        <a:spcBef>
                          <a:spcPts val="0"/>
                        </a:spcBef>
                        <a:spcAft>
                          <a:spcPts val="0"/>
                        </a:spcAft>
                        <a:buFont typeface="Symbol"/>
                        <a:buChar char=""/>
                      </a:pPr>
                      <a:r>
                        <a:rPr lang="en-IN" sz="1600" dirty="0"/>
                        <a:t>Factory;</a:t>
                      </a:r>
                      <a:endParaRPr lang="en-US" sz="1600" dirty="0"/>
                    </a:p>
                    <a:p>
                      <a:pPr marL="342900" marR="0" lvl="0" indent="-342900" algn="just">
                        <a:lnSpc>
                          <a:spcPct val="150000"/>
                        </a:lnSpc>
                        <a:spcBef>
                          <a:spcPts val="0"/>
                        </a:spcBef>
                        <a:spcAft>
                          <a:spcPts val="0"/>
                        </a:spcAft>
                        <a:buFont typeface="Symbol"/>
                        <a:buChar char=""/>
                      </a:pPr>
                      <a:r>
                        <a:rPr lang="en-IN" sz="1600" dirty="0"/>
                        <a:t>Society registered;</a:t>
                      </a:r>
                      <a:endParaRPr lang="en-US" sz="1600" dirty="0"/>
                    </a:p>
                    <a:p>
                      <a:pPr marL="342900" marR="0" lvl="0" indent="-342900" algn="just">
                        <a:lnSpc>
                          <a:spcPct val="150000"/>
                        </a:lnSpc>
                        <a:spcBef>
                          <a:spcPts val="0"/>
                        </a:spcBef>
                        <a:spcAft>
                          <a:spcPts val="0"/>
                        </a:spcAft>
                        <a:buFont typeface="Symbol"/>
                        <a:buChar char=""/>
                      </a:pPr>
                      <a:r>
                        <a:rPr lang="en-IN" sz="1600" dirty="0"/>
                        <a:t>Co-operative society;</a:t>
                      </a:r>
                      <a:endParaRPr lang="en-US" sz="1600" dirty="0"/>
                    </a:p>
                    <a:p>
                      <a:pPr marL="342900" marR="0" lvl="0" indent="-342900" algn="just">
                        <a:lnSpc>
                          <a:spcPct val="150000"/>
                        </a:lnSpc>
                        <a:spcBef>
                          <a:spcPts val="0"/>
                        </a:spcBef>
                        <a:spcAft>
                          <a:spcPts val="0"/>
                        </a:spcAft>
                        <a:buFont typeface="Symbol"/>
                        <a:buChar char=""/>
                      </a:pPr>
                      <a:r>
                        <a:rPr lang="en-IN" sz="1600" dirty="0"/>
                        <a:t>First Stage/ Second stage dealer;</a:t>
                      </a:r>
                      <a:endParaRPr lang="en-US" sz="1600" dirty="0"/>
                    </a:p>
                    <a:p>
                      <a:pPr marL="342900" marR="0" lvl="0" indent="-342900" algn="just">
                        <a:lnSpc>
                          <a:spcPct val="150000"/>
                        </a:lnSpc>
                        <a:spcBef>
                          <a:spcPts val="0"/>
                        </a:spcBef>
                        <a:spcAft>
                          <a:spcPts val="0"/>
                        </a:spcAft>
                        <a:buFont typeface="Symbol"/>
                        <a:buChar char=""/>
                      </a:pPr>
                      <a:r>
                        <a:rPr lang="en-IN" sz="1600" dirty="0"/>
                        <a:t>Body corporate;</a:t>
                      </a:r>
                      <a:endParaRPr lang="en-US" sz="1600" dirty="0"/>
                    </a:p>
                    <a:p>
                      <a:pPr marL="342900" marR="0" lvl="0" indent="-342900" algn="just">
                        <a:lnSpc>
                          <a:spcPct val="150000"/>
                        </a:lnSpc>
                        <a:spcBef>
                          <a:spcPts val="0"/>
                        </a:spcBef>
                        <a:spcAft>
                          <a:spcPts val="0"/>
                        </a:spcAft>
                        <a:buFont typeface="Symbol"/>
                        <a:buChar char=""/>
                      </a:pPr>
                      <a:r>
                        <a:rPr lang="en-IN" sz="1600" dirty="0"/>
                        <a:t>Partnership firm</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Nil</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100% </a:t>
                      </a:r>
                      <a:endParaRPr lang="en-US" sz="1600" dirty="0"/>
                    </a:p>
                    <a:p>
                      <a:pPr marL="0" marR="0" algn="ctr">
                        <a:lnSpc>
                          <a:spcPct val="115000"/>
                        </a:lnSpc>
                        <a:spcBef>
                          <a:spcPts val="0"/>
                        </a:spcBef>
                        <a:spcAft>
                          <a:spcPts val="0"/>
                        </a:spcAft>
                      </a:pPr>
                      <a:r>
                        <a:rPr lang="en-IN" sz="1600" dirty="0"/>
                        <a:t>by Person liable to pay freight</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600" dirty="0"/>
                        <a:t>In the case of GTA service its the person liable to pay freight is required to pay Service tax under reverse charge</a:t>
                      </a:r>
                      <a:endParaRPr lang="en-US" sz="1600" dirty="0">
                        <a:latin typeface="Calibri"/>
                        <a:ea typeface="Calibri"/>
                        <a:cs typeface="Times New Roman"/>
                      </a:endParaRPr>
                    </a:p>
                  </a:txBody>
                  <a:tcPr marL="68580" marR="68580" marT="0" marB="0"/>
                </a:tc>
              </a:tr>
            </a:tbl>
          </a:graphicData>
        </a:graphic>
      </p:graphicFrame>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a:xfrm>
            <a:off x="457200" y="1500174"/>
            <a:ext cx="8229600" cy="4525963"/>
          </a:xfrm>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714488"/>
          <a:ext cx="8715438" cy="3681984"/>
        </p:xfrm>
        <a:graphic>
          <a:graphicData uri="http://schemas.openxmlformats.org/drawingml/2006/table">
            <a:tbl>
              <a:tblPr firstRow="1" bandRow="1">
                <a:tableStyleId>{073A0DAA-6AF3-43AB-8588-CEC1D06C72B9}</a:tableStyleId>
              </a:tblPr>
              <a:tblGrid>
                <a:gridCol w="1285884"/>
                <a:gridCol w="1071570"/>
                <a:gridCol w="1428760"/>
                <a:gridCol w="1000132"/>
                <a:gridCol w="1000132"/>
                <a:gridCol w="2928960"/>
              </a:tblGrid>
              <a:tr h="531803">
                <a:tc>
                  <a:txBody>
                    <a:bodyPr/>
                    <a:lstStyle/>
                    <a:p>
                      <a:pPr marL="0" marR="0" algn="ctr">
                        <a:lnSpc>
                          <a:spcPct val="115000"/>
                        </a:lnSpc>
                        <a:spcBef>
                          <a:spcPts val="0"/>
                        </a:spcBef>
                        <a:spcAft>
                          <a:spcPts val="0"/>
                        </a:spcAft>
                      </a:pPr>
                      <a:r>
                        <a:rPr lang="en-IN" sz="1600" dirty="0"/>
                        <a:t>Description of a service</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Provider</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Recipient/</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 of ST Payable by Service Provider </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 of ST Payable by Service Recipient</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Remarks</a:t>
                      </a:r>
                      <a:endParaRPr lang="en-US" sz="16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600" dirty="0" smtClean="0"/>
                        <a:t>Acting as Arbitral Tribunal</a:t>
                      </a:r>
                      <a:endParaRPr lang="en-US" sz="16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Arbitral tribunal</a:t>
                      </a:r>
                      <a:endParaRPr lang="en-US" sz="16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Business entity located in taxable territory</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Nil</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100%</a:t>
                      </a:r>
                      <a:endParaRPr lang="en-US" sz="16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 Under point 2 (c) of the Notification no 25/ 2012 – ST. “Arbitral Tribunal” has the meaning assigned to it in clause (d) of section 2 of the Arbitration and Conciliation Act, 1996 (26 of 1996)</a:t>
                      </a:r>
                      <a:endParaRPr lang="en-US" sz="1600" dirty="0">
                        <a:latin typeface="Calibri"/>
                        <a:ea typeface="Calibri"/>
                        <a:cs typeface="Times New Roman"/>
                      </a:endParaRPr>
                    </a:p>
                  </a:txBody>
                  <a:tcPr marL="68580" marR="68580" marT="0" marB="0"/>
                </a:tc>
              </a:tr>
            </a:tbl>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649947"/>
          <a:ext cx="8715438" cy="4413504"/>
        </p:xfrm>
        <a:graphic>
          <a:graphicData uri="http://schemas.openxmlformats.org/drawingml/2006/table">
            <a:tbl>
              <a:tblPr firstRow="1" bandRow="1">
                <a:tableStyleId>{073A0DAA-6AF3-43AB-8588-CEC1D06C72B9}</a:tableStyleId>
              </a:tblPr>
              <a:tblGrid>
                <a:gridCol w="1285884"/>
                <a:gridCol w="1785950"/>
                <a:gridCol w="2214578"/>
                <a:gridCol w="1214446"/>
                <a:gridCol w="1214446"/>
                <a:gridCol w="1000134"/>
              </a:tblGrid>
              <a:tr h="531803">
                <a:tc>
                  <a:txBody>
                    <a:bodyPr/>
                    <a:lstStyle/>
                    <a:p>
                      <a:pPr marL="0" marR="0" algn="ctr">
                        <a:lnSpc>
                          <a:spcPct val="115000"/>
                        </a:lnSpc>
                        <a:spcBef>
                          <a:spcPts val="0"/>
                        </a:spcBef>
                        <a:spcAft>
                          <a:spcPts val="0"/>
                        </a:spcAft>
                      </a:pPr>
                      <a:r>
                        <a:rPr lang="en-IN" sz="1600" dirty="0"/>
                        <a:t>Description of a service</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Provider</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Recipient/</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Provider </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Recipient</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Remarks</a:t>
                      </a:r>
                      <a:endParaRPr lang="en-US" sz="1600" dirty="0">
                        <a:latin typeface="Calibri"/>
                        <a:ea typeface="Calibri"/>
                        <a:cs typeface="Times New Roman"/>
                      </a:endParaRPr>
                    </a:p>
                  </a:txBody>
                  <a:tcPr marL="68580" marR="68580" marT="0" marB="0"/>
                </a:tc>
              </a:tr>
              <a:tr h="785818">
                <a:tc rowSpan="2">
                  <a:txBody>
                    <a:bodyPr/>
                    <a:lstStyle/>
                    <a:p>
                      <a:pPr marL="0" marR="0" algn="l">
                        <a:lnSpc>
                          <a:spcPct val="115000"/>
                        </a:lnSpc>
                        <a:spcBef>
                          <a:spcPts val="0"/>
                        </a:spcBef>
                        <a:spcAft>
                          <a:spcPts val="0"/>
                        </a:spcAft>
                      </a:pPr>
                      <a:r>
                        <a:rPr lang="en-IN" sz="1600" dirty="0"/>
                        <a:t>Legal services</a:t>
                      </a:r>
                      <a:endParaRPr lang="en-US" sz="16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Individual advocate </a:t>
                      </a:r>
                      <a:endParaRPr lang="en-US" sz="1600" dirty="0"/>
                    </a:p>
                    <a:p>
                      <a:pPr marL="0" marR="0" algn="l">
                        <a:lnSpc>
                          <a:spcPct val="150000"/>
                        </a:lnSpc>
                        <a:spcBef>
                          <a:spcPts val="0"/>
                        </a:spcBef>
                        <a:spcAft>
                          <a:spcPts val="0"/>
                        </a:spcAft>
                      </a:pPr>
                      <a:r>
                        <a:rPr lang="en-IN" sz="1600" dirty="0"/>
                        <a:t>or</a:t>
                      </a:r>
                      <a:endParaRPr lang="en-US" sz="1600" dirty="0"/>
                    </a:p>
                    <a:p>
                      <a:pPr marL="0" marR="0" algn="l">
                        <a:lnSpc>
                          <a:spcPct val="150000"/>
                        </a:lnSpc>
                        <a:spcBef>
                          <a:spcPts val="0"/>
                        </a:spcBef>
                        <a:spcAft>
                          <a:spcPts val="0"/>
                        </a:spcAft>
                      </a:pPr>
                      <a:r>
                        <a:rPr lang="en-IN" sz="1600" dirty="0"/>
                        <a:t>Firm of advocates</a:t>
                      </a:r>
                      <a:endParaRPr lang="en-US" sz="1600" dirty="0">
                        <a:latin typeface="Calibri"/>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IN" sz="1600" dirty="0"/>
                        <a:t>Any business entity</a:t>
                      </a:r>
                      <a:endParaRPr lang="en-US" sz="1600" dirty="0"/>
                    </a:p>
                    <a:p>
                      <a:pPr marL="0" marR="0" algn="just">
                        <a:lnSpc>
                          <a:spcPct val="150000"/>
                        </a:lnSpc>
                        <a:spcBef>
                          <a:spcPts val="0"/>
                        </a:spcBef>
                        <a:spcAft>
                          <a:spcPts val="0"/>
                        </a:spcAft>
                      </a:pPr>
                      <a:r>
                        <a:rPr lang="en-IN" sz="1600" dirty="0"/>
                        <a:t>and</a:t>
                      </a:r>
                      <a:endParaRPr lang="en-US" sz="1600" dirty="0"/>
                    </a:p>
                    <a:p>
                      <a:pPr marL="0" marR="0" algn="just">
                        <a:lnSpc>
                          <a:spcPct val="150000"/>
                        </a:lnSpc>
                        <a:spcBef>
                          <a:spcPts val="0"/>
                        </a:spcBef>
                        <a:spcAft>
                          <a:spcPts val="0"/>
                        </a:spcAft>
                      </a:pPr>
                      <a:r>
                        <a:rPr lang="en-IN" sz="1600" dirty="0"/>
                        <a:t>located in the taxable territory</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Nil</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100%</a:t>
                      </a:r>
                      <a:endParaRPr lang="en-US" sz="160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600">
                        <a:latin typeface="Arial"/>
                        <a:ea typeface="Calibri"/>
                        <a:cs typeface="Times New Roman"/>
                      </a:endParaRPr>
                    </a:p>
                  </a:txBody>
                  <a:tcPr marL="68580" marR="68580" marT="0" marB="0"/>
                </a:tc>
              </a:tr>
              <a:tr h="1510777">
                <a:tc vMerge="1">
                  <a:txBody>
                    <a:bodyPr/>
                    <a:lstStyle/>
                    <a:p>
                      <a:endParaRPr lang="en-US"/>
                    </a:p>
                  </a:txBody>
                  <a:tcPr/>
                </a:tc>
                <a:tc>
                  <a:txBody>
                    <a:bodyPr/>
                    <a:lstStyle/>
                    <a:p>
                      <a:pPr marL="0" marR="0" algn="l">
                        <a:lnSpc>
                          <a:spcPct val="150000"/>
                        </a:lnSpc>
                        <a:spcBef>
                          <a:spcPts val="0"/>
                        </a:spcBef>
                        <a:spcAft>
                          <a:spcPts val="0"/>
                        </a:spcAft>
                      </a:pPr>
                      <a:r>
                        <a:rPr lang="en-IN" sz="1600" dirty="0"/>
                        <a:t>Any person</a:t>
                      </a:r>
                      <a:endParaRPr lang="en-US" sz="1600" dirty="0"/>
                    </a:p>
                    <a:p>
                      <a:pPr marL="0" marR="0" algn="l">
                        <a:lnSpc>
                          <a:spcPct val="150000"/>
                        </a:lnSpc>
                        <a:spcBef>
                          <a:spcPts val="0"/>
                        </a:spcBef>
                        <a:spcAft>
                          <a:spcPts val="0"/>
                        </a:spcAft>
                      </a:pPr>
                      <a:r>
                        <a:rPr lang="en-IN" sz="1600" dirty="0"/>
                        <a:t>other than Individual advocate or Firm of advocates</a:t>
                      </a:r>
                      <a:endParaRPr lang="en-US" sz="1600" dirty="0">
                        <a:latin typeface="Calibri"/>
                        <a:ea typeface="Calibri"/>
                        <a:cs typeface="Times New Roman"/>
                      </a:endParaRPr>
                    </a:p>
                  </a:txBody>
                  <a:tcPr marL="68580" marR="68580" marT="0" marB="0"/>
                </a:tc>
                <a:tc>
                  <a:txBody>
                    <a:bodyPr/>
                    <a:lstStyle/>
                    <a:p>
                      <a:pPr marL="0" marR="0" algn="just">
                        <a:lnSpc>
                          <a:spcPct val="150000"/>
                        </a:lnSpc>
                        <a:spcBef>
                          <a:spcPts val="0"/>
                        </a:spcBef>
                        <a:spcAft>
                          <a:spcPts val="0"/>
                        </a:spcAft>
                      </a:pPr>
                      <a:r>
                        <a:rPr lang="en-IN" sz="1600" dirty="0"/>
                        <a:t>Any Person (i.e. whether business entity or not) located anywhere</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100%</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Nil</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600" dirty="0">
                        <a:latin typeface="Arial"/>
                        <a:ea typeface="Calibri"/>
                        <a:cs typeface="Times New Roman"/>
                      </a:endParaRPr>
                    </a:p>
                  </a:txBody>
                  <a:tcPr marL="68580" marR="68580" marT="0" marB="0"/>
                </a:tc>
              </a:tr>
            </a:tbl>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85720" y="1643050"/>
          <a:ext cx="8572562" cy="3364992"/>
        </p:xfrm>
        <a:graphic>
          <a:graphicData uri="http://schemas.openxmlformats.org/drawingml/2006/table">
            <a:tbl>
              <a:tblPr firstRow="1" bandRow="1">
                <a:tableStyleId>{073A0DAA-6AF3-43AB-8588-CEC1D06C72B9}</a:tableStyleId>
              </a:tblPr>
              <a:tblGrid>
                <a:gridCol w="2389074"/>
                <a:gridCol w="1124270"/>
                <a:gridCol w="1475605"/>
                <a:gridCol w="1264804"/>
                <a:gridCol w="1264804"/>
                <a:gridCol w="1054005"/>
              </a:tblGrid>
              <a:tr h="531803">
                <a:tc>
                  <a:txBody>
                    <a:bodyPr/>
                    <a:lstStyle/>
                    <a:p>
                      <a:pPr marL="0" marR="0" algn="ctr">
                        <a:lnSpc>
                          <a:spcPct val="115000"/>
                        </a:lnSpc>
                        <a:spcBef>
                          <a:spcPts val="0"/>
                        </a:spcBef>
                        <a:spcAft>
                          <a:spcPts val="0"/>
                        </a:spcAft>
                      </a:pPr>
                      <a:r>
                        <a:rPr lang="en-IN" sz="1600" dirty="0"/>
                        <a:t>Description of a service</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Provider</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Recipient/</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Provider </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Recipient</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Remarks</a:t>
                      </a:r>
                      <a:endParaRPr lang="en-US" sz="16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600" dirty="0" smtClean="0"/>
                        <a:t>Support services excluding:</a:t>
                      </a:r>
                      <a:endParaRPr lang="en-US" sz="1600" dirty="0" smtClean="0"/>
                    </a:p>
                    <a:p>
                      <a:pPr marL="342900" marR="0" lvl="0" indent="-342900" algn="l">
                        <a:lnSpc>
                          <a:spcPct val="115000"/>
                        </a:lnSpc>
                        <a:spcBef>
                          <a:spcPts val="0"/>
                        </a:spcBef>
                        <a:spcAft>
                          <a:spcPts val="0"/>
                        </a:spcAft>
                        <a:buFont typeface="Symbol"/>
                        <a:buChar char=""/>
                      </a:pPr>
                      <a:r>
                        <a:rPr lang="en-IN" sz="1600" dirty="0" smtClean="0"/>
                        <a:t>Renting of immovable property</a:t>
                      </a:r>
                      <a:endParaRPr lang="en-US" sz="1600" dirty="0" smtClean="0"/>
                    </a:p>
                    <a:p>
                      <a:pPr marL="342900" marR="0" lvl="0" indent="-342900" algn="l">
                        <a:lnSpc>
                          <a:spcPct val="115000"/>
                        </a:lnSpc>
                        <a:spcBef>
                          <a:spcPts val="0"/>
                        </a:spcBef>
                        <a:spcAft>
                          <a:spcPts val="0"/>
                        </a:spcAft>
                        <a:buFont typeface="Symbol"/>
                        <a:buChar char=""/>
                      </a:pPr>
                      <a:r>
                        <a:rPr lang="en-IN" sz="1600" dirty="0" smtClean="0"/>
                        <a:t>Postal services;</a:t>
                      </a:r>
                      <a:endParaRPr lang="en-US" sz="1600" dirty="0" smtClean="0"/>
                    </a:p>
                    <a:p>
                      <a:pPr marL="342900" marR="0" lvl="0" indent="-342900" algn="l">
                        <a:lnSpc>
                          <a:spcPct val="115000"/>
                        </a:lnSpc>
                        <a:spcBef>
                          <a:spcPts val="0"/>
                        </a:spcBef>
                        <a:spcAft>
                          <a:spcPts val="0"/>
                        </a:spcAft>
                        <a:buFont typeface="Symbol"/>
                        <a:buChar char=""/>
                      </a:pPr>
                      <a:r>
                        <a:rPr lang="en-IN" sz="1600" dirty="0" smtClean="0"/>
                        <a:t>Service in relation to aircraft, vessel;</a:t>
                      </a:r>
                      <a:endParaRPr lang="en-US" sz="1600" dirty="0" smtClean="0"/>
                    </a:p>
                    <a:p>
                      <a:pPr marL="342900" marR="0" lvl="0" indent="-342900" algn="l">
                        <a:lnSpc>
                          <a:spcPct val="115000"/>
                        </a:lnSpc>
                        <a:spcBef>
                          <a:spcPts val="0"/>
                        </a:spcBef>
                        <a:spcAft>
                          <a:spcPts val="0"/>
                        </a:spcAft>
                        <a:buFont typeface="Symbol"/>
                        <a:buChar char=""/>
                      </a:pPr>
                      <a:r>
                        <a:rPr lang="en-IN" sz="1600" dirty="0" smtClean="0"/>
                        <a:t>Transport of goods or passenger</a:t>
                      </a:r>
                      <a:endParaRPr lang="en-US" sz="16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Government or local authority</a:t>
                      </a:r>
                      <a:endParaRPr lang="en-US" sz="16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600" dirty="0"/>
                        <a:t>Business entity located in taxable territory</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Nil </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100%</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600" dirty="0">
                        <a:latin typeface="Arial"/>
                        <a:ea typeface="Calibri"/>
                        <a:cs typeface="Times New Roman"/>
                      </a:endParaRPr>
                    </a:p>
                  </a:txBody>
                  <a:tcPr marL="68580" marR="68580" marT="0" marB="0"/>
                </a:tc>
              </a:tr>
            </a:tbl>
          </a:graphicData>
        </a:graphic>
      </p:graphicFrame>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643050"/>
          <a:ext cx="8715438" cy="3943350"/>
        </p:xfrm>
        <a:graphic>
          <a:graphicData uri="http://schemas.openxmlformats.org/drawingml/2006/table">
            <a:tbl>
              <a:tblPr firstRow="1" bandRow="1">
                <a:tableStyleId>{073A0DAA-6AF3-43AB-8588-CEC1D06C72B9}</a:tableStyleId>
              </a:tblPr>
              <a:tblGrid>
                <a:gridCol w="1285884"/>
                <a:gridCol w="1071570"/>
                <a:gridCol w="1857388"/>
                <a:gridCol w="1143008"/>
                <a:gridCol w="1143008"/>
                <a:gridCol w="2214580"/>
              </a:tblGrid>
              <a:tr h="531803">
                <a:tc>
                  <a:txBody>
                    <a:bodyPr/>
                    <a:lstStyle/>
                    <a:p>
                      <a:pPr marL="0" marR="0" algn="ctr">
                        <a:lnSpc>
                          <a:spcPct val="115000"/>
                        </a:lnSpc>
                        <a:spcBef>
                          <a:spcPts val="0"/>
                        </a:spcBef>
                        <a:spcAft>
                          <a:spcPts val="0"/>
                        </a:spcAft>
                      </a:pPr>
                      <a:r>
                        <a:rPr lang="en-IN" sz="1500" dirty="0"/>
                        <a:t>Description of a service</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Type of Service Provider</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Type of Service Recipient/</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 of ST Payable by Service Provider </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 of ST Payable by Service Recipient</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Remarks</a:t>
                      </a:r>
                      <a:endParaRPr lang="en-US" sz="15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500" dirty="0"/>
                        <a:t>Directorship in a company</a:t>
                      </a:r>
                      <a:endParaRPr lang="en-US" sz="15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500" dirty="0"/>
                        <a:t>Director of a company</a:t>
                      </a:r>
                      <a:endParaRPr lang="en-US" sz="1500" dirty="0">
                        <a:latin typeface="Calibri"/>
                        <a:ea typeface="Calibri"/>
                        <a:cs typeface="Times New Roman"/>
                      </a:endParaRPr>
                    </a:p>
                  </a:txBody>
                  <a:tcPr marL="68580" marR="68580" marT="0" marB="0"/>
                </a:tc>
                <a:tc>
                  <a:txBody>
                    <a:bodyPr/>
                    <a:lstStyle/>
                    <a:p>
                      <a:pPr marL="0" marR="0" algn="l">
                        <a:lnSpc>
                          <a:spcPct val="150000"/>
                        </a:lnSpc>
                        <a:spcBef>
                          <a:spcPts val="0"/>
                        </a:spcBef>
                        <a:spcAft>
                          <a:spcPts val="0"/>
                        </a:spcAft>
                      </a:pPr>
                      <a:r>
                        <a:rPr lang="en-IN" sz="1500" dirty="0"/>
                        <a:t>Company in which he is a Director</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Nil</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100%</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If director is an employee, then there is no service tax on amount paid to him in the course of employment</a:t>
                      </a:r>
                      <a:endParaRPr lang="en-US" sz="1500" dirty="0">
                        <a:latin typeface="Calibri"/>
                        <a:ea typeface="Calibri"/>
                        <a:cs typeface="Times New Roman"/>
                      </a:endParaRPr>
                    </a:p>
                  </a:txBody>
                  <a:tcPr marL="68580" marR="68580" marT="0" marB="0"/>
                </a:tc>
              </a:tr>
              <a:tr h="1510777">
                <a:tc>
                  <a:txBody>
                    <a:bodyPr/>
                    <a:lstStyle/>
                    <a:p>
                      <a:pPr marL="0" marR="0" algn="l">
                        <a:lnSpc>
                          <a:spcPct val="115000"/>
                        </a:lnSpc>
                        <a:spcBef>
                          <a:spcPts val="0"/>
                        </a:spcBef>
                        <a:spcAft>
                          <a:spcPts val="0"/>
                        </a:spcAft>
                      </a:pPr>
                      <a:r>
                        <a:rPr lang="en-IN" sz="1500"/>
                        <a:t>Import of service</a:t>
                      </a:r>
                      <a:endParaRPr lang="en-US" sz="150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a:t>Any person having place of business outside india</a:t>
                      </a:r>
                      <a:endParaRPr lang="en-US" sz="150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Any person having place of business in India</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Nil</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100%</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500" dirty="0">
                        <a:latin typeface="Arial"/>
                        <a:ea typeface="Calibri"/>
                        <a:cs typeface="Times New Roman"/>
                      </a:endParaRPr>
                    </a:p>
                  </a:txBody>
                  <a:tcPr marL="68580" marR="68580" marT="0" marB="0"/>
                </a:tc>
              </a:tr>
            </a:tbl>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585311"/>
          <a:ext cx="8715438" cy="3348525"/>
        </p:xfrm>
        <a:graphic>
          <a:graphicData uri="http://schemas.openxmlformats.org/drawingml/2006/table">
            <a:tbl>
              <a:tblPr firstRow="1" bandRow="1">
                <a:tableStyleId>{073A0DAA-6AF3-43AB-8588-CEC1D06C72B9}</a:tableStyleId>
              </a:tblPr>
              <a:tblGrid>
                <a:gridCol w="1857388"/>
                <a:gridCol w="1357322"/>
                <a:gridCol w="1571636"/>
                <a:gridCol w="1357322"/>
                <a:gridCol w="1357322"/>
                <a:gridCol w="1214448"/>
              </a:tblGrid>
              <a:tr h="1120776">
                <a:tc>
                  <a:txBody>
                    <a:bodyPr/>
                    <a:lstStyle/>
                    <a:p>
                      <a:pPr marL="0" marR="0" algn="ctr">
                        <a:lnSpc>
                          <a:spcPct val="115000"/>
                        </a:lnSpc>
                        <a:spcBef>
                          <a:spcPts val="0"/>
                        </a:spcBef>
                        <a:spcAft>
                          <a:spcPts val="0"/>
                        </a:spcAft>
                      </a:pPr>
                      <a:r>
                        <a:rPr lang="en-IN" sz="1500" dirty="0"/>
                        <a:t>Description of a service</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Type of Service Provider</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Type of Service Recipient/</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 of ST Payable by Service Provider </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a:t>% of ST Payable by Service Recipient</a:t>
                      </a:r>
                      <a:endParaRPr lang="en-US" sz="15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Remarks</a:t>
                      </a:r>
                      <a:endParaRPr lang="en-US" sz="1500" dirty="0">
                        <a:latin typeface="Calibri"/>
                        <a:ea typeface="Calibri"/>
                        <a:cs typeface="Times New Roman"/>
                      </a:endParaRPr>
                    </a:p>
                  </a:txBody>
                  <a:tcPr marL="68580" marR="68580" marT="0" marB="0"/>
                </a:tc>
              </a:tr>
              <a:tr h="650409">
                <a:tc>
                  <a:txBody>
                    <a:bodyPr/>
                    <a:lstStyle/>
                    <a:p>
                      <a:pPr marL="0" marR="0" algn="l">
                        <a:lnSpc>
                          <a:spcPct val="115000"/>
                        </a:lnSpc>
                        <a:spcBef>
                          <a:spcPts val="0"/>
                        </a:spcBef>
                        <a:spcAft>
                          <a:spcPts val="1000"/>
                        </a:spcAft>
                      </a:pPr>
                      <a:r>
                        <a:rPr lang="en-IN" sz="1500" dirty="0" smtClean="0"/>
                        <a:t>renting </a:t>
                      </a:r>
                      <a:r>
                        <a:rPr lang="en-IN" sz="1500" dirty="0"/>
                        <a:t>of a motor </a:t>
                      </a:r>
                      <a:r>
                        <a:rPr lang="en-IN" sz="1500" dirty="0" smtClean="0"/>
                        <a:t>vehicle</a:t>
                      </a:r>
                      <a:endParaRPr lang="en-US" sz="1500" dirty="0">
                        <a:latin typeface="Calibri"/>
                        <a:ea typeface="Calibri"/>
                        <a:cs typeface="Times New Roman"/>
                      </a:endParaRPr>
                    </a:p>
                  </a:txBody>
                  <a:tcPr marL="68580" marR="68580" marT="0" marB="0"/>
                </a:tc>
                <a:tc>
                  <a:txBody>
                    <a:bodyPr/>
                    <a:lstStyle/>
                    <a:p>
                      <a:pPr marL="0" marR="0" algn="just">
                        <a:lnSpc>
                          <a:spcPct val="150000"/>
                        </a:lnSpc>
                        <a:spcBef>
                          <a:spcPts val="0"/>
                        </a:spcBef>
                        <a:spcAft>
                          <a:spcPts val="0"/>
                        </a:spcAft>
                      </a:pPr>
                      <a:endParaRPr lang="en-IN" sz="1500" dirty="0">
                        <a:latin typeface="Arial"/>
                        <a:ea typeface="Times New Roman"/>
                        <a:cs typeface="Times New Roman"/>
                      </a:endParaRPr>
                    </a:p>
                  </a:txBody>
                  <a:tcPr marL="68580" marR="68580" marT="0" marB="0"/>
                </a:tc>
                <a:tc>
                  <a:txBody>
                    <a:bodyPr/>
                    <a:lstStyle/>
                    <a:p>
                      <a:pPr marL="0" marR="0" algn="just">
                        <a:lnSpc>
                          <a:spcPct val="115000"/>
                        </a:lnSpc>
                        <a:spcBef>
                          <a:spcPts val="0"/>
                        </a:spcBef>
                        <a:spcAft>
                          <a:spcPts val="0"/>
                        </a:spcAft>
                      </a:pPr>
                      <a:endParaRPr lang="en-IN" sz="1500" dirty="0">
                        <a:latin typeface="Arial"/>
                        <a:ea typeface="Times New Roman"/>
                        <a:cs typeface="Times New Roman"/>
                      </a:endParaRPr>
                    </a:p>
                  </a:txBody>
                  <a:tcPr marL="68580" marR="68580" marT="0" marB="0"/>
                </a:tc>
                <a:tc>
                  <a:txBody>
                    <a:bodyPr/>
                    <a:lstStyle/>
                    <a:p>
                      <a:pPr marL="0" marR="0" algn="ctr">
                        <a:lnSpc>
                          <a:spcPct val="115000"/>
                        </a:lnSpc>
                        <a:spcBef>
                          <a:spcPts val="0"/>
                        </a:spcBef>
                        <a:spcAft>
                          <a:spcPts val="0"/>
                        </a:spcAft>
                      </a:pPr>
                      <a:endParaRPr lang="en-IN" sz="1500" dirty="0">
                        <a:latin typeface="Arial"/>
                        <a:ea typeface="Calibri"/>
                        <a:cs typeface="Times New Roman"/>
                      </a:endParaRPr>
                    </a:p>
                  </a:txBody>
                  <a:tcPr marL="68580" marR="68580" marT="0" marB="0"/>
                </a:tc>
                <a:tc>
                  <a:txBody>
                    <a:bodyPr/>
                    <a:lstStyle/>
                    <a:p>
                      <a:pPr marL="0" marR="0" algn="ctr">
                        <a:lnSpc>
                          <a:spcPct val="115000"/>
                        </a:lnSpc>
                        <a:spcBef>
                          <a:spcPts val="0"/>
                        </a:spcBef>
                        <a:spcAft>
                          <a:spcPts val="0"/>
                        </a:spcAft>
                      </a:pPr>
                      <a:endParaRPr lang="en-IN" sz="1500" dirty="0">
                        <a:latin typeface="Arial"/>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500" dirty="0">
                        <a:latin typeface="Arial"/>
                        <a:ea typeface="Calibri"/>
                        <a:cs typeface="Times New Roman"/>
                      </a:endParaRPr>
                    </a:p>
                  </a:txBody>
                  <a:tcPr marL="68580" marR="68580" marT="0" marB="0"/>
                </a:tc>
              </a:tr>
              <a:tr h="1014898">
                <a:tc>
                  <a:txBody>
                    <a:bodyPr/>
                    <a:lstStyle/>
                    <a:p>
                      <a:pPr marL="0" marR="0" algn="just">
                        <a:lnSpc>
                          <a:spcPct val="115000"/>
                        </a:lnSpc>
                        <a:spcBef>
                          <a:spcPts val="0"/>
                        </a:spcBef>
                        <a:spcAft>
                          <a:spcPts val="0"/>
                        </a:spcAft>
                      </a:pPr>
                      <a:r>
                        <a:rPr lang="en-IN" sz="1500" dirty="0"/>
                        <a:t>Benefit of abatement @ 60% </a:t>
                      </a:r>
                      <a:r>
                        <a:rPr lang="en-IN" sz="1500" dirty="0" smtClean="0"/>
                        <a:t>has </a:t>
                      </a:r>
                      <a:r>
                        <a:rPr lang="en-IN" sz="1500" dirty="0"/>
                        <a:t>been availed by service provider</a:t>
                      </a:r>
                      <a:endParaRPr lang="en-US" sz="15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IN" sz="1500" dirty="0"/>
                        <a:t>Specified Person - 1</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Specified Person - 2</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Nil</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40%</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Refer Note </a:t>
                      </a:r>
                      <a:r>
                        <a:rPr lang="en-IN" sz="1500" dirty="0" smtClean="0"/>
                        <a:t>3 </a:t>
                      </a:r>
                      <a:r>
                        <a:rPr lang="en-IN" sz="1500" dirty="0"/>
                        <a:t>for </a:t>
                      </a:r>
                      <a:r>
                        <a:rPr lang="en-IN" sz="1500" dirty="0" smtClean="0"/>
                        <a:t>illustration</a:t>
                      </a:r>
                      <a:endParaRPr lang="en-US" sz="1500" dirty="0"/>
                    </a:p>
                  </a:txBody>
                  <a:tcPr marL="68580" marR="68580" marT="0" marB="0"/>
                </a:tc>
              </a:tr>
              <a:tr h="478834">
                <a:tc>
                  <a:txBody>
                    <a:bodyPr/>
                    <a:lstStyle/>
                    <a:p>
                      <a:pPr marL="0" marR="0" algn="l">
                        <a:lnSpc>
                          <a:spcPct val="115000"/>
                        </a:lnSpc>
                        <a:spcBef>
                          <a:spcPts val="0"/>
                        </a:spcBef>
                        <a:spcAft>
                          <a:spcPts val="0"/>
                        </a:spcAft>
                      </a:pPr>
                      <a:r>
                        <a:rPr lang="en-IN" sz="1500" dirty="0"/>
                        <a:t>Benefit of abatement not </a:t>
                      </a:r>
                      <a:r>
                        <a:rPr lang="en-IN" sz="1500" dirty="0" smtClean="0"/>
                        <a:t>availed</a:t>
                      </a:r>
                      <a:endParaRPr lang="en-US" sz="15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IN" sz="1500" dirty="0"/>
                        <a:t>Specified Person </a:t>
                      </a:r>
                      <a:r>
                        <a:rPr lang="en-IN" sz="1500" dirty="0" smtClean="0"/>
                        <a:t>– </a:t>
                      </a:r>
                      <a:r>
                        <a:rPr lang="en-IN" sz="1500" dirty="0"/>
                        <a:t>1</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Specified Person - 2</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60%</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40%</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US" sz="1500" dirty="0">
                        <a:latin typeface="Calibri"/>
                        <a:ea typeface="Calibri"/>
                        <a:cs typeface="Times New Roman"/>
                      </a:endParaRPr>
                    </a:p>
                  </a:txBody>
                  <a:tcPr marL="68580" marR="68580" marT="0" marB="0"/>
                </a:tc>
              </a:tr>
            </a:tbl>
          </a:graphicData>
        </a:graphic>
      </p:graphicFrame>
      <p:sp>
        <p:nvSpPr>
          <p:cNvPr id="6" name="TextBox 5"/>
          <p:cNvSpPr txBox="1"/>
          <p:nvPr/>
        </p:nvSpPr>
        <p:spPr>
          <a:xfrm>
            <a:off x="214282" y="5044401"/>
            <a:ext cx="8572560" cy="1384995"/>
          </a:xfrm>
          <a:prstGeom prst="rect">
            <a:avLst/>
          </a:prstGeom>
          <a:noFill/>
        </p:spPr>
        <p:txBody>
          <a:bodyPr wrap="square" rtlCol="0">
            <a:spAutoFit/>
          </a:bodyPr>
          <a:lstStyle/>
          <a:p>
            <a:r>
              <a:rPr lang="en-US" sz="1400" b="1" dirty="0" smtClean="0"/>
              <a:t>Note 1</a:t>
            </a:r>
            <a:r>
              <a:rPr lang="en-US" sz="1400" dirty="0" smtClean="0"/>
              <a:t>: </a:t>
            </a:r>
            <a:r>
              <a:rPr lang="en-IN" sz="1400" u="sng" dirty="0" smtClean="0"/>
              <a:t>Specified Person 1: </a:t>
            </a:r>
            <a:r>
              <a:rPr lang="en-IN" sz="1400" dirty="0" smtClean="0"/>
              <a:t>Individual, HUF, partnership firm whether registered or not or AOP; which are located in taxable territory</a:t>
            </a:r>
            <a:endParaRPr lang="en-US" sz="1400" dirty="0" smtClean="0"/>
          </a:p>
          <a:p>
            <a:r>
              <a:rPr lang="en-US" sz="1400" b="1" dirty="0" smtClean="0"/>
              <a:t>Note 2</a:t>
            </a:r>
            <a:r>
              <a:rPr lang="en-US" sz="1400" dirty="0" smtClean="0"/>
              <a:t>:Specified Person 2:</a:t>
            </a:r>
            <a:r>
              <a:rPr lang="en-IN" sz="1400" dirty="0" smtClean="0"/>
              <a:t>Any business entity registered as </a:t>
            </a:r>
            <a:r>
              <a:rPr lang="en-IN" sz="1400" u="sng" dirty="0" smtClean="0"/>
              <a:t>body corporate</a:t>
            </a:r>
            <a:r>
              <a:rPr lang="en-IN" sz="1400" dirty="0" smtClean="0"/>
              <a:t> and located in taxable territory</a:t>
            </a:r>
            <a:endParaRPr lang="en-US" sz="1400" dirty="0" smtClean="0"/>
          </a:p>
          <a:p>
            <a:pPr lvl="0"/>
            <a:r>
              <a:rPr lang="en-US" sz="1400" b="1" dirty="0" smtClean="0"/>
              <a:t>Note 3</a:t>
            </a:r>
            <a:r>
              <a:rPr lang="en-US" sz="1400" dirty="0" smtClean="0"/>
              <a:t>:</a:t>
            </a:r>
            <a:r>
              <a:rPr lang="en-IN" sz="1400" dirty="0" smtClean="0"/>
              <a:t> If the service provider avails the abatement of 60%, total service tax payable is on the 40% value of the invoice. For example total amount of the invoice is 10,000. The service recipient is liable to pay service tax @12.36% on value of Rs. 4,000 (10,000*40%). </a:t>
            </a:r>
            <a:endParaRPr lang="en-US" sz="1400" dirty="0" smtClean="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643050"/>
          <a:ext cx="8715438" cy="3876787"/>
        </p:xfrm>
        <a:graphic>
          <a:graphicData uri="http://schemas.openxmlformats.org/drawingml/2006/table">
            <a:tbl>
              <a:tblPr firstRow="1" bandRow="1">
                <a:tableStyleId>{073A0DAA-6AF3-43AB-8588-CEC1D06C72B9}</a:tableStyleId>
              </a:tblPr>
              <a:tblGrid>
                <a:gridCol w="1500198"/>
                <a:gridCol w="1000132"/>
                <a:gridCol w="1571636"/>
                <a:gridCol w="1143008"/>
                <a:gridCol w="1143008"/>
                <a:gridCol w="2357456"/>
              </a:tblGrid>
              <a:tr h="531803">
                <a:tc>
                  <a:txBody>
                    <a:bodyPr/>
                    <a:lstStyle/>
                    <a:p>
                      <a:pPr marL="0" marR="0" algn="ctr">
                        <a:lnSpc>
                          <a:spcPct val="115000"/>
                        </a:lnSpc>
                        <a:spcBef>
                          <a:spcPts val="0"/>
                        </a:spcBef>
                        <a:spcAft>
                          <a:spcPts val="0"/>
                        </a:spcAft>
                      </a:pPr>
                      <a:r>
                        <a:rPr lang="en-IN" sz="1500" dirty="0"/>
                        <a:t>Description of a service</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Type of Service Provider</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Type of Service Recipient/</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a:t>% of ST Payable by Service Provider </a:t>
                      </a:r>
                      <a:endParaRPr lang="en-US" sz="15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a:t>% of ST Payable by Service Recipient</a:t>
                      </a:r>
                      <a:endParaRPr lang="en-US" sz="15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Remarks</a:t>
                      </a:r>
                      <a:endParaRPr lang="en-US" sz="15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500" dirty="0"/>
                        <a:t>Services by way of supply of manpower for any purpose or security services</a:t>
                      </a:r>
                      <a:endParaRPr lang="en-US" sz="1500" dirty="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IN" sz="1500" dirty="0"/>
                        <a:t>Specified Person - 1</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Specified Person - 2</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25%</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75%</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US" sz="1500" dirty="0">
                        <a:latin typeface="Calibri"/>
                        <a:ea typeface="Calibri"/>
                        <a:cs typeface="Times New Roman"/>
                      </a:endParaRPr>
                    </a:p>
                  </a:txBody>
                  <a:tcPr marL="68580" marR="68580" marT="0" marB="0"/>
                </a:tc>
              </a:tr>
              <a:tr h="1510777">
                <a:tc>
                  <a:txBody>
                    <a:bodyPr/>
                    <a:lstStyle/>
                    <a:p>
                      <a:pPr marL="0" marR="0" algn="l">
                        <a:lnSpc>
                          <a:spcPct val="115000"/>
                        </a:lnSpc>
                        <a:spcBef>
                          <a:spcPts val="0"/>
                        </a:spcBef>
                        <a:spcAft>
                          <a:spcPts val="0"/>
                        </a:spcAft>
                      </a:pPr>
                      <a:r>
                        <a:rPr lang="en-IN" sz="1500"/>
                        <a:t>Service portion in execution of works contract</a:t>
                      </a:r>
                      <a:endParaRPr lang="en-US" sz="1500">
                        <a:latin typeface="Calibri"/>
                        <a:ea typeface="Calibri"/>
                        <a:cs typeface="Times New Roman"/>
                      </a:endParaRPr>
                    </a:p>
                  </a:txBody>
                  <a:tcPr marL="68580" marR="68580" marT="0" marB="0"/>
                </a:tc>
                <a:tc>
                  <a:txBody>
                    <a:bodyPr/>
                    <a:lstStyle/>
                    <a:p>
                      <a:pPr marL="0" marR="0" algn="l">
                        <a:lnSpc>
                          <a:spcPct val="115000"/>
                        </a:lnSpc>
                        <a:spcBef>
                          <a:spcPts val="0"/>
                        </a:spcBef>
                        <a:spcAft>
                          <a:spcPts val="0"/>
                        </a:spcAft>
                      </a:pPr>
                      <a:r>
                        <a:rPr lang="en-IN" sz="1500"/>
                        <a:t>Specified Person - 1</a:t>
                      </a:r>
                      <a:endParaRPr lang="en-US" sz="150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500" dirty="0"/>
                        <a:t>Specified Person - 2</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50%</a:t>
                      </a:r>
                      <a:endParaRPr lang="en-US" sz="15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500" dirty="0"/>
                        <a:t>50%</a:t>
                      </a:r>
                      <a:endParaRPr lang="en-US" sz="15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US" sz="1500" dirty="0">
                        <a:latin typeface="Calibri"/>
                        <a:ea typeface="Calibri"/>
                        <a:cs typeface="Times New Roman"/>
                      </a:endParaRPr>
                    </a:p>
                  </a:txBody>
                  <a:tcPr marL="68580" marR="68580" marT="0" marB="0"/>
                </a:tc>
              </a:tr>
            </a:tbl>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Section 68 – Payment of Service tax</a:t>
            </a:r>
            <a:endParaRPr lang="en-US" dirty="0"/>
          </a:p>
        </p:txBody>
      </p:sp>
      <p:sp>
        <p:nvSpPr>
          <p:cNvPr id="3" name="Content Placeholder 2"/>
          <p:cNvSpPr>
            <a:spLocks noGrp="1"/>
          </p:cNvSpPr>
          <p:nvPr>
            <p:ph idx="1"/>
          </p:nvPr>
        </p:nvSpPr>
        <p:spPr/>
        <p:txBody>
          <a:bodyPr/>
          <a:lstStyle/>
          <a:p>
            <a:pPr>
              <a:buNone/>
            </a:pPr>
            <a:r>
              <a:rPr lang="en-US" sz="1800" dirty="0" smtClean="0"/>
              <a:t>1) Service provider </a:t>
            </a:r>
          </a:p>
          <a:p>
            <a:pPr lvl="1"/>
            <a:r>
              <a:rPr lang="en-US" sz="1600" dirty="0" smtClean="0"/>
              <a:t>shall pay service tax </a:t>
            </a:r>
          </a:p>
          <a:p>
            <a:pPr lvl="1"/>
            <a:r>
              <a:rPr lang="en-US" sz="1600" dirty="0" smtClean="0"/>
              <a:t>at the rate specified in section 66B </a:t>
            </a:r>
          </a:p>
          <a:p>
            <a:pPr marL="342900" lvl="1" indent="-342900">
              <a:buNone/>
            </a:pPr>
            <a:r>
              <a:rPr lang="en-US" sz="1800" dirty="0" smtClean="0"/>
              <a:t>2) Notwithstanding anything contained in sub-section (1), </a:t>
            </a:r>
          </a:p>
          <a:p>
            <a:pPr lvl="1"/>
            <a:r>
              <a:rPr lang="en-US" sz="1600" dirty="0" smtClean="0"/>
              <a:t>in respect of such taxable services as may be </a:t>
            </a:r>
            <a:r>
              <a:rPr lang="en-US" sz="1600" u="sng" dirty="0" smtClean="0"/>
              <a:t>notified</a:t>
            </a:r>
            <a:r>
              <a:rPr lang="en-US" sz="1600" dirty="0" smtClean="0"/>
              <a:t>, </a:t>
            </a:r>
          </a:p>
          <a:p>
            <a:pPr lvl="1"/>
            <a:r>
              <a:rPr lang="en-US" sz="1600" dirty="0" smtClean="0"/>
              <a:t>service tax thereon shall be paid by </a:t>
            </a:r>
          </a:p>
          <a:p>
            <a:pPr lvl="1"/>
            <a:r>
              <a:rPr lang="en-US" sz="1600" dirty="0" smtClean="0"/>
              <a:t>such person and </a:t>
            </a:r>
          </a:p>
          <a:p>
            <a:pPr lvl="1"/>
            <a:r>
              <a:rPr lang="en-US" sz="1600" dirty="0" smtClean="0"/>
              <a:t>in such manner as may be prescribed </a:t>
            </a:r>
          </a:p>
          <a:p>
            <a:pPr lvl="1"/>
            <a:r>
              <a:rPr lang="en-US" sz="1600" dirty="0" smtClean="0"/>
              <a:t>at the rate specified in section 66B and </a:t>
            </a:r>
          </a:p>
          <a:p>
            <a:pPr lvl="1"/>
            <a:r>
              <a:rPr lang="en-US" sz="1600" dirty="0" smtClean="0"/>
              <a:t>all the provisions of this Chapter shall apply to such person as if he is the person liable for paying the service tax in relation to such service.</a:t>
            </a:r>
          </a:p>
          <a:p>
            <a:r>
              <a:rPr lang="en-US" sz="1800" b="1" dirty="0" smtClean="0"/>
              <a:t>Provided</a:t>
            </a:r>
            <a:r>
              <a:rPr lang="en-US" sz="1800" dirty="0" smtClean="0"/>
              <a:t> that the Central Government may notify the service and the extent of service tax which shall be payable by such person and the provisions of this Chapter shall apply to such person to the extent so specified and the remaining part of the service tax shall be paid by the service provider</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Extent of Liability of Service tax</a:t>
            </a:r>
            <a:endParaRPr lang="en-US" dirty="0"/>
          </a:p>
        </p:txBody>
      </p:sp>
      <p:sp>
        <p:nvSpPr>
          <p:cNvPr id="3" name="Content Placeholder 2"/>
          <p:cNvSpPr>
            <a:spLocks noGrp="1"/>
          </p:cNvSpPr>
          <p:nvPr>
            <p:ph idx="1"/>
          </p:nvPr>
        </p:nvSpPr>
        <p:spPr/>
        <p:txBody>
          <a:bodyPr/>
          <a:lstStyle/>
          <a:p>
            <a:pPr marL="341313" lvl="1" indent="-341313">
              <a:buNone/>
            </a:pPr>
            <a:r>
              <a:rPr lang="en-US" dirty="0" smtClean="0"/>
              <a:t> </a:t>
            </a:r>
          </a:p>
        </p:txBody>
      </p:sp>
      <p:graphicFrame>
        <p:nvGraphicFramePr>
          <p:cNvPr id="5" name="Table 4"/>
          <p:cNvGraphicFramePr>
            <a:graphicFrameLocks noGrp="1"/>
          </p:cNvGraphicFramePr>
          <p:nvPr/>
        </p:nvGraphicFramePr>
        <p:xfrm>
          <a:off x="214282" y="1640107"/>
          <a:ext cx="8715438" cy="4034521"/>
        </p:xfrm>
        <a:graphic>
          <a:graphicData uri="http://schemas.openxmlformats.org/drawingml/2006/table">
            <a:tbl>
              <a:tblPr firstRow="1" bandRow="1">
                <a:tableStyleId>{073A0DAA-6AF3-43AB-8588-CEC1D06C72B9}</a:tableStyleId>
              </a:tblPr>
              <a:tblGrid>
                <a:gridCol w="1928826"/>
                <a:gridCol w="1428760"/>
                <a:gridCol w="1857388"/>
                <a:gridCol w="1214446"/>
                <a:gridCol w="1285884"/>
                <a:gridCol w="1000134"/>
              </a:tblGrid>
              <a:tr h="531803">
                <a:tc>
                  <a:txBody>
                    <a:bodyPr/>
                    <a:lstStyle/>
                    <a:p>
                      <a:pPr marL="0" marR="0" algn="ctr">
                        <a:lnSpc>
                          <a:spcPct val="115000"/>
                        </a:lnSpc>
                        <a:spcBef>
                          <a:spcPts val="0"/>
                        </a:spcBef>
                        <a:spcAft>
                          <a:spcPts val="0"/>
                        </a:spcAft>
                      </a:pPr>
                      <a:r>
                        <a:rPr lang="en-IN" sz="1600" dirty="0"/>
                        <a:t>Description of a service</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Provider</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Type of Service Recipient/</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Provider </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a:t>% of ST Payable by Service Recipient</a:t>
                      </a:r>
                      <a:endParaRPr lang="en-US" sz="160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Remarks</a:t>
                      </a:r>
                      <a:endParaRPr lang="en-US" sz="1600" dirty="0">
                        <a:latin typeface="Calibri"/>
                        <a:ea typeface="Calibri"/>
                        <a:cs typeface="Times New Roman"/>
                      </a:endParaRPr>
                    </a:p>
                  </a:txBody>
                  <a:tcPr marL="68580" marR="68580" marT="0" marB="0"/>
                </a:tc>
              </a:tr>
              <a:tr h="785818">
                <a:tc>
                  <a:txBody>
                    <a:bodyPr/>
                    <a:lstStyle/>
                    <a:p>
                      <a:pPr marL="0" marR="0" algn="l">
                        <a:lnSpc>
                          <a:spcPct val="115000"/>
                        </a:lnSpc>
                        <a:spcBef>
                          <a:spcPts val="0"/>
                        </a:spcBef>
                        <a:spcAft>
                          <a:spcPts val="0"/>
                        </a:spcAft>
                      </a:pPr>
                      <a:r>
                        <a:rPr lang="en-IN" sz="1600" dirty="0"/>
                        <a:t>Renting of Motor Vehicle/ Manpower Supply/ Security Service/ Works contract Service</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600" dirty="0"/>
                        <a:t>Any business entity registered as body corporate </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600" dirty="0"/>
                        <a:t>Any business entity registered as body corporate </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100%</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Nil</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600">
                        <a:latin typeface="Arial"/>
                        <a:ea typeface="Calibri"/>
                        <a:cs typeface="Times New Roman"/>
                      </a:endParaRPr>
                    </a:p>
                  </a:txBody>
                  <a:tcPr marL="68580" marR="68580" marT="0" marB="0"/>
                </a:tc>
              </a:tr>
              <a:tr h="1510777">
                <a:tc>
                  <a:txBody>
                    <a:bodyPr/>
                    <a:lstStyle/>
                    <a:p>
                      <a:pPr marL="0" marR="0" algn="l">
                        <a:lnSpc>
                          <a:spcPct val="115000"/>
                        </a:lnSpc>
                        <a:spcBef>
                          <a:spcPts val="0"/>
                        </a:spcBef>
                        <a:spcAft>
                          <a:spcPts val="0"/>
                        </a:spcAft>
                      </a:pPr>
                      <a:r>
                        <a:rPr lang="en-IN" sz="1600"/>
                        <a:t>Construction service (pure labour)</a:t>
                      </a:r>
                      <a:endParaRPr lang="en-US" sz="160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600"/>
                        <a:t>Any person in taxable territory</a:t>
                      </a:r>
                      <a:endParaRPr lang="en-US" sz="160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IN" sz="1600" dirty="0"/>
                        <a:t>Any person</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100%</a:t>
                      </a:r>
                      <a:endParaRPr lang="en-US" sz="1600" dirty="0">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IN" sz="1600" dirty="0"/>
                        <a:t>Nil</a:t>
                      </a:r>
                      <a:endParaRPr lang="en-US" sz="1600" dirty="0">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endParaRPr lang="en-IN" sz="1600" dirty="0">
                        <a:latin typeface="Arial"/>
                        <a:ea typeface="Calibri"/>
                        <a:cs typeface="Times New Roman"/>
                      </a:endParaRPr>
                    </a:p>
                  </a:txBody>
                  <a:tcPr marL="68580" marR="68580" marT="0" marB="0"/>
                </a:tc>
              </a:tr>
            </a:tbl>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a:t>
            </a:r>
            <a:endParaRPr lang="en-US" dirty="0"/>
          </a:p>
        </p:txBody>
      </p:sp>
      <p:sp>
        <p:nvSpPr>
          <p:cNvPr id="3" name="Content Placeholder 2"/>
          <p:cNvSpPr>
            <a:spLocks noGrp="1"/>
          </p:cNvSpPr>
          <p:nvPr>
            <p:ph idx="1"/>
          </p:nvPr>
        </p:nvSpPr>
        <p:spPr/>
        <p:txBody>
          <a:bodyPr/>
          <a:lstStyle/>
          <a:p>
            <a:r>
              <a:rPr lang="en-US" sz="2400" dirty="0" smtClean="0"/>
              <a:t>Whether abatement available if one rent a cab service operator gives cab on hire to another rent a cab service operator</a:t>
            </a:r>
          </a:p>
          <a:p>
            <a:endParaRPr lang="en-US" sz="2400" dirty="0" smtClean="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Full tax paid by provider</a:t>
            </a:r>
            <a:endParaRPr lang="en-US" dirty="0"/>
          </a:p>
        </p:txBody>
      </p:sp>
      <p:sp>
        <p:nvSpPr>
          <p:cNvPr id="3" name="Content Placeholder 2"/>
          <p:cNvSpPr>
            <a:spLocks noGrp="1"/>
          </p:cNvSpPr>
          <p:nvPr>
            <p:ph idx="1"/>
          </p:nvPr>
        </p:nvSpPr>
        <p:spPr/>
        <p:txBody>
          <a:bodyPr/>
          <a:lstStyle/>
          <a:p>
            <a:r>
              <a:rPr lang="en-US" dirty="0" smtClean="0"/>
              <a:t>Is the receiver absolved of his responsibility?</a:t>
            </a:r>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3"/>
          <p:cNvSpPr>
            <a:spLocks noGrp="1" noChangeArrowheads="1"/>
          </p:cNvSpPr>
          <p:nvPr>
            <p:ph type="body" idx="1"/>
          </p:nvPr>
        </p:nvSpPr>
        <p:spPr/>
        <p:txBody>
          <a:bodyPr/>
          <a:lstStyle/>
          <a:p>
            <a:pPr eaLnBrk="1" hangingPunct="1"/>
            <a:endParaRPr lang="en-US" sz="4000" smtClean="0"/>
          </a:p>
          <a:p>
            <a:pPr algn="ctr" eaLnBrk="1" hangingPunct="1">
              <a:buFont typeface="Wingdings" pitchFamily="2" charset="2"/>
              <a:buNone/>
            </a:pPr>
            <a:r>
              <a:rPr lang="en-US" sz="6000" b="1" smtClean="0">
                <a:solidFill>
                  <a:srgbClr val="00B050"/>
                </a:solidFill>
              </a:rPr>
              <a:t>THANK YOU</a:t>
            </a:r>
          </a:p>
          <a:p>
            <a:pPr algn="ctr" eaLnBrk="1" hangingPunct="1">
              <a:buFont typeface="Wingdings" pitchFamily="2" charset="2"/>
              <a:buNone/>
            </a:pPr>
            <a:r>
              <a:rPr lang="en-US" sz="2000" smtClean="0"/>
              <a:t>Puneet Agrawal, Partner</a:t>
            </a:r>
          </a:p>
          <a:p>
            <a:pPr algn="ctr" eaLnBrk="1" hangingPunct="1">
              <a:buFont typeface="Wingdings" pitchFamily="2" charset="2"/>
              <a:buNone/>
            </a:pPr>
            <a:r>
              <a:rPr lang="en-US" sz="2000" smtClean="0"/>
              <a:t>ATHENA LAW ASSOCIATES</a:t>
            </a:r>
          </a:p>
          <a:p>
            <a:pPr algn="ctr" eaLnBrk="1" hangingPunct="1">
              <a:buFont typeface="Wingdings" pitchFamily="2" charset="2"/>
              <a:buNone/>
            </a:pPr>
            <a:r>
              <a:rPr lang="en-US" sz="2000" smtClean="0"/>
              <a:t>Contact: </a:t>
            </a:r>
          </a:p>
          <a:p>
            <a:pPr algn="ctr" eaLnBrk="1" hangingPunct="1">
              <a:buFont typeface="Wingdings" pitchFamily="2" charset="2"/>
              <a:buNone/>
            </a:pPr>
            <a:r>
              <a:rPr lang="en-US" sz="2000" smtClean="0">
                <a:hlinkClick r:id="rId3"/>
              </a:rPr>
              <a:t>puneet@athenalawassociates.com</a:t>
            </a:r>
            <a:r>
              <a:rPr lang="en-US" sz="2000" smtClean="0"/>
              <a:t>,</a:t>
            </a:r>
          </a:p>
          <a:p>
            <a:pPr algn="ctr" eaLnBrk="1" hangingPunct="1">
              <a:buFont typeface="Wingdings" pitchFamily="2" charset="2"/>
              <a:buNone/>
            </a:pPr>
            <a:r>
              <a:rPr lang="en-US" sz="2000" smtClean="0"/>
              <a:t> +91 9891 898911</a:t>
            </a:r>
          </a:p>
        </p:txBody>
      </p:sp>
      <p:sp>
        <p:nvSpPr>
          <p:cNvPr id="49155" name="Slide Number Placeholder 2"/>
          <p:cNvSpPr>
            <a:spLocks noGrp="1"/>
          </p:cNvSpPr>
          <p:nvPr>
            <p:ph type="sldNum" sz="quarter" idx="11"/>
          </p:nvPr>
        </p:nvSpPr>
        <p:spPr/>
        <p:txBody>
          <a:bodyPr/>
          <a:lstStyle/>
          <a:p>
            <a:pPr>
              <a:defRPr/>
            </a:pPr>
            <a:fld id="{4E6189E6-AE1C-47F7-9CFD-55A363DB32D3}" type="slidenum">
              <a:rPr lang="en-US" smtClean="0">
                <a:latin typeface="Arial" pitchFamily="34" charset="0"/>
              </a:rPr>
              <a:pPr>
                <a:defRPr/>
              </a:pPr>
              <a:t>23</a:t>
            </a:fld>
            <a:endParaRPr lang="en-US" dirty="0" smtClean="0">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Absolute Liabilities</a:t>
            </a:r>
            <a:endParaRPr lang="en-US" dirty="0"/>
          </a:p>
        </p:txBody>
      </p:sp>
      <p:sp>
        <p:nvSpPr>
          <p:cNvPr id="3" name="Content Placeholder 2"/>
          <p:cNvSpPr>
            <a:spLocks noGrp="1"/>
          </p:cNvSpPr>
          <p:nvPr>
            <p:ph idx="1"/>
          </p:nvPr>
        </p:nvSpPr>
        <p:spPr/>
        <p:txBody>
          <a:bodyPr/>
          <a:lstStyle/>
          <a:p>
            <a:r>
              <a:rPr lang="en-US" dirty="0" smtClean="0"/>
              <a:t>68(1) and 68(2) are absolute liabilities</a:t>
            </a:r>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SSI Exemption to receiver</a:t>
            </a:r>
            <a:endParaRPr lang="en-US" dirty="0"/>
          </a:p>
        </p:txBody>
      </p:sp>
      <p:sp>
        <p:nvSpPr>
          <p:cNvPr id="3" name="Content Placeholder 2"/>
          <p:cNvSpPr>
            <a:spLocks noGrp="1"/>
          </p:cNvSpPr>
          <p:nvPr>
            <p:ph idx="1"/>
          </p:nvPr>
        </p:nvSpPr>
        <p:spPr/>
        <p:txBody>
          <a:bodyPr/>
          <a:lstStyle/>
          <a:p>
            <a:r>
              <a:rPr lang="en-US" dirty="0" smtClean="0"/>
              <a:t>Provider’s turnover is below 10 </a:t>
            </a:r>
            <a:r>
              <a:rPr lang="en-US" dirty="0" err="1" smtClean="0"/>
              <a:t>Lakhs</a:t>
            </a:r>
            <a:endParaRPr lang="en-US" dirty="0" smtClean="0"/>
          </a:p>
          <a:p>
            <a:r>
              <a:rPr lang="en-US" dirty="0" smtClean="0"/>
              <a:t>Notification No. 33/2012-ST:</a:t>
            </a:r>
          </a:p>
          <a:p>
            <a:pPr>
              <a:buNone/>
            </a:pPr>
            <a:r>
              <a:rPr lang="en-US" sz="2000" i="1" dirty="0" smtClean="0"/>
              <a:t>the Central Government, being satisfied that it is necessary in the public interest so to do,  hereby exempts taxable services of aggregate value not exceeding ten </a:t>
            </a:r>
            <a:r>
              <a:rPr lang="en-US" sz="2000" i="1" dirty="0" err="1" smtClean="0"/>
              <a:t>lakh</a:t>
            </a:r>
            <a:r>
              <a:rPr lang="en-US" sz="2000" i="1" dirty="0" smtClean="0"/>
              <a:t> rupees in any financial year from the whole of the service tax </a:t>
            </a:r>
            <a:r>
              <a:rPr lang="en-US" sz="2000" i="1" dirty="0" err="1" smtClean="0"/>
              <a:t>leviable</a:t>
            </a:r>
            <a:r>
              <a:rPr lang="en-US" sz="2000" i="1" dirty="0" smtClean="0"/>
              <a:t> thereon under </a:t>
            </a:r>
            <a:r>
              <a:rPr lang="en-US" sz="2000" i="1" dirty="0" smtClean="0">
                <a:hlinkClick r:id="rId2"/>
              </a:rPr>
              <a:t>section 66B</a:t>
            </a:r>
            <a:r>
              <a:rPr lang="en-US" sz="2000" i="1" dirty="0" smtClean="0"/>
              <a:t> of the said Finance Act:        </a:t>
            </a:r>
          </a:p>
          <a:p>
            <a:pPr>
              <a:buNone/>
            </a:pPr>
            <a:r>
              <a:rPr lang="en-US" sz="2000" i="1" dirty="0" smtClean="0"/>
              <a:t>Provided that </a:t>
            </a:r>
            <a:r>
              <a:rPr lang="en-US" sz="2000" i="1" u="sng" dirty="0" smtClean="0"/>
              <a:t>nothing contained in this notification shall apply </a:t>
            </a:r>
            <a:r>
              <a:rPr lang="en-US" sz="2000" i="1" dirty="0" smtClean="0"/>
              <a:t>to,-</a:t>
            </a:r>
          </a:p>
          <a:p>
            <a:pPr>
              <a:buNone/>
            </a:pPr>
            <a:r>
              <a:rPr lang="en-US" sz="2000" i="1" dirty="0" smtClean="0"/>
              <a:t>      (</a:t>
            </a:r>
            <a:r>
              <a:rPr lang="en-US" sz="2000" i="1" dirty="0" err="1" smtClean="0"/>
              <a:t>i</a:t>
            </a:r>
            <a:r>
              <a:rPr lang="en-US" sz="2000" i="1" dirty="0" smtClean="0"/>
              <a:t>) taxable services provided by a person under a brand name or trade name, whether registered or not, of another person; or</a:t>
            </a:r>
          </a:p>
          <a:p>
            <a:pPr>
              <a:buNone/>
            </a:pPr>
            <a:r>
              <a:rPr lang="en-US" sz="2000" i="1" dirty="0" smtClean="0"/>
              <a:t>      (ii) such value of taxable services in respect of which service tax shall be paid by such person and in such manner as specified under </a:t>
            </a:r>
            <a:r>
              <a:rPr lang="en-US" sz="2000" i="1" dirty="0" smtClean="0">
                <a:hlinkClick r:id="rId3"/>
              </a:rPr>
              <a:t>sub-section (2) of section 68</a:t>
            </a:r>
            <a:r>
              <a:rPr lang="en-US" sz="2000" i="1" dirty="0" smtClean="0"/>
              <a:t> of the said Finance Act read with </a:t>
            </a:r>
            <a:r>
              <a:rPr lang="en-US" sz="2000" i="1" dirty="0" smtClean="0">
                <a:hlinkClick r:id="rId4"/>
              </a:rPr>
              <a:t>Service Tax Rules,1994</a:t>
            </a:r>
            <a:r>
              <a:rPr lang="en-US" sz="2000" i="1" dirty="0" smtClean="0"/>
              <a:t>.</a:t>
            </a:r>
          </a:p>
          <a:p>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Provider’s liability</a:t>
            </a:r>
            <a:endParaRPr lang="en-US" dirty="0"/>
          </a:p>
        </p:txBody>
      </p:sp>
      <p:sp>
        <p:nvSpPr>
          <p:cNvPr id="3" name="Content Placeholder 2"/>
          <p:cNvSpPr>
            <a:spLocks noGrp="1"/>
          </p:cNvSpPr>
          <p:nvPr>
            <p:ph idx="1"/>
          </p:nvPr>
        </p:nvSpPr>
        <p:spPr/>
        <p:txBody>
          <a:bodyPr/>
          <a:lstStyle/>
          <a:p>
            <a:r>
              <a:rPr lang="en-US" dirty="0" smtClean="0"/>
              <a:t>The provider’s turnover to include the receiver’s liability</a:t>
            </a:r>
          </a:p>
          <a:p>
            <a:r>
              <a:rPr lang="en-US" dirty="0" smtClean="0"/>
              <a:t>Example – Manpower supply Co. – Rs 30 </a:t>
            </a:r>
            <a:r>
              <a:rPr lang="en-US" dirty="0" err="1" smtClean="0"/>
              <a:t>Lakh</a:t>
            </a:r>
            <a:endParaRPr lang="en-US" dirty="0" smtClean="0"/>
          </a:p>
          <a:p>
            <a:r>
              <a:rPr lang="en-US" dirty="0" smtClean="0"/>
              <a:t>Receiver’s liability (75%) – 22.5 </a:t>
            </a:r>
            <a:r>
              <a:rPr lang="en-US" dirty="0" err="1" smtClean="0"/>
              <a:t>Lakhs</a:t>
            </a:r>
            <a:endParaRPr lang="en-US" dirty="0" smtClean="0"/>
          </a:p>
          <a:p>
            <a:r>
              <a:rPr lang="en-US" dirty="0" smtClean="0"/>
              <a:t>Would the provider get SSI exemption?</a:t>
            </a:r>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Taxability, exemptions and abatements</a:t>
            </a:r>
            <a:endParaRPr lang="en-US" dirty="0"/>
          </a:p>
        </p:txBody>
      </p:sp>
      <p:sp>
        <p:nvSpPr>
          <p:cNvPr id="3" name="Content Placeholder 2"/>
          <p:cNvSpPr>
            <a:spLocks noGrp="1"/>
          </p:cNvSpPr>
          <p:nvPr>
            <p:ph idx="1"/>
          </p:nvPr>
        </p:nvSpPr>
        <p:spPr/>
        <p:txBody>
          <a:bodyPr/>
          <a:lstStyle/>
          <a:p>
            <a:r>
              <a:rPr lang="en-US" dirty="0" smtClean="0"/>
              <a:t>68 provides for person to pay</a:t>
            </a:r>
          </a:p>
          <a:p>
            <a:r>
              <a:rPr lang="en-US" dirty="0" smtClean="0"/>
              <a:t>Liability not determined by 68</a:t>
            </a:r>
          </a:p>
          <a:p>
            <a:r>
              <a:rPr lang="en-US" dirty="0" smtClean="0"/>
              <a:t>exemptions, abatements and taxability determined by other provisions. Whatever liability remains, only that part payable</a:t>
            </a:r>
          </a:p>
          <a:p>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Cenvat</a:t>
            </a:r>
            <a:r>
              <a:rPr lang="en-US" dirty="0" smtClean="0"/>
              <a:t> Credit</a:t>
            </a:r>
            <a:endParaRPr lang="en-US" dirty="0"/>
          </a:p>
        </p:txBody>
      </p:sp>
      <p:sp>
        <p:nvSpPr>
          <p:cNvPr id="3" name="Content Placeholder 2"/>
          <p:cNvSpPr>
            <a:spLocks noGrp="1"/>
          </p:cNvSpPr>
          <p:nvPr>
            <p:ph idx="1"/>
          </p:nvPr>
        </p:nvSpPr>
        <p:spPr/>
        <p:txBody>
          <a:bodyPr/>
          <a:lstStyle/>
          <a:p>
            <a:r>
              <a:rPr lang="en-US" dirty="0" smtClean="0"/>
              <a:t>Can the receiver use </a:t>
            </a:r>
            <a:r>
              <a:rPr lang="en-US" dirty="0" err="1" smtClean="0"/>
              <a:t>Cenvat</a:t>
            </a:r>
            <a:r>
              <a:rPr lang="en-US" dirty="0" smtClean="0"/>
              <a:t> to pay tax under reverse charge</a:t>
            </a:r>
          </a:p>
          <a:p>
            <a:r>
              <a:rPr lang="en-US" dirty="0" err="1" smtClean="0"/>
              <a:t>Expl</a:t>
            </a:r>
            <a:r>
              <a:rPr lang="en-US" dirty="0" smtClean="0"/>
              <a:t> to rule 3(4) of the </a:t>
            </a:r>
            <a:r>
              <a:rPr lang="en-US" dirty="0" err="1" smtClean="0"/>
              <a:t>Cenvat</a:t>
            </a:r>
            <a:r>
              <a:rPr lang="en-US" dirty="0" smtClean="0"/>
              <a:t> Credit Rules</a:t>
            </a:r>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Cenvat</a:t>
            </a:r>
            <a:r>
              <a:rPr lang="en-US" dirty="0" smtClean="0"/>
              <a:t> Credit</a:t>
            </a:r>
            <a:endParaRPr lang="en-US" dirty="0"/>
          </a:p>
        </p:txBody>
      </p:sp>
      <p:sp>
        <p:nvSpPr>
          <p:cNvPr id="3" name="Content Placeholder 2"/>
          <p:cNvSpPr>
            <a:spLocks noGrp="1"/>
          </p:cNvSpPr>
          <p:nvPr>
            <p:ph idx="1"/>
          </p:nvPr>
        </p:nvSpPr>
        <p:spPr/>
        <p:txBody>
          <a:bodyPr/>
          <a:lstStyle/>
          <a:p>
            <a:r>
              <a:rPr lang="en-US" dirty="0" smtClean="0"/>
              <a:t>Can the receiver take </a:t>
            </a:r>
            <a:r>
              <a:rPr lang="en-US" dirty="0" err="1" smtClean="0"/>
              <a:t>cenvat</a:t>
            </a:r>
            <a:r>
              <a:rPr lang="en-US" dirty="0" smtClean="0"/>
              <a:t> credit of service tax paid under reverse charge</a:t>
            </a:r>
            <a:endParaRPr lang="en-US" dirty="0"/>
          </a:p>
        </p:txBody>
      </p:sp>
      <p:sp>
        <p:nvSpPr>
          <p:cNvPr id="4" name="Date Placeholder 3"/>
          <p:cNvSpPr>
            <a:spLocks noGrp="1"/>
          </p:cNvSpPr>
          <p:nvPr>
            <p:ph type="dt" sz="half" idx="10"/>
          </p:nvPr>
        </p:nvSpPr>
        <p:spPr/>
        <p:txBody>
          <a:bodyPr/>
          <a:lstStyle/>
          <a:p>
            <a:pPr>
              <a:defRPr/>
            </a:pPr>
            <a:fld id="{7C21A71B-D4D9-4595-BD3A-2A1BF8130107}" type="datetime1">
              <a:rPr lang="en-US" smtClean="0"/>
              <a:pPr>
                <a:defRPr/>
              </a:pPr>
              <a:t>6/7/2013</a:t>
            </a:fld>
            <a:endParaRPr lang="en-IN"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2 (1) (d) – Person liable to pay Service tax</a:t>
            </a:r>
            <a:endParaRPr lang="en-US" dirty="0"/>
          </a:p>
        </p:txBody>
      </p:sp>
      <p:sp>
        <p:nvSpPr>
          <p:cNvPr id="3" name="Content Placeholder 2"/>
          <p:cNvSpPr>
            <a:spLocks noGrp="1"/>
          </p:cNvSpPr>
          <p:nvPr>
            <p:ph idx="1"/>
          </p:nvPr>
        </p:nvSpPr>
        <p:spPr>
          <a:xfrm>
            <a:off x="457200" y="1474805"/>
            <a:ext cx="8229600" cy="4525963"/>
          </a:xfrm>
        </p:spPr>
        <p:txBody>
          <a:bodyPr/>
          <a:lstStyle/>
          <a:p>
            <a:pPr marL="0" indent="0">
              <a:buNone/>
            </a:pPr>
            <a:r>
              <a:rPr lang="en-US" sz="1800" dirty="0" smtClean="0"/>
              <a:t>(</a:t>
            </a:r>
            <a:r>
              <a:rPr lang="en-US" sz="1800" dirty="0" err="1" smtClean="0"/>
              <a:t>i</a:t>
            </a:r>
            <a:r>
              <a:rPr lang="en-US" sz="1800" dirty="0" smtClean="0"/>
              <a:t>) in respect of the taxable services notified </a:t>
            </a:r>
            <a:r>
              <a:rPr lang="en-US" sz="1800" i="1" u="sng" dirty="0" smtClean="0"/>
              <a:t>under  Section 68 (2)</a:t>
            </a:r>
            <a:r>
              <a:rPr lang="en-US" sz="1800" dirty="0" smtClean="0"/>
              <a:t> of the Act, means,-</a:t>
            </a:r>
          </a:p>
          <a:p>
            <a:pPr>
              <a:buNone/>
            </a:pPr>
            <a:r>
              <a:rPr lang="en-US" sz="1800" dirty="0" smtClean="0"/>
              <a:t>(A) </a:t>
            </a:r>
            <a:r>
              <a:rPr lang="en-US" sz="1600" dirty="0" smtClean="0"/>
              <a:t>in relation to service provided or agreed to be provided  by an insurance agent to any person carrying on the insurance business, the recipient of the service.</a:t>
            </a:r>
          </a:p>
          <a:p>
            <a:pPr>
              <a:buNone/>
            </a:pPr>
            <a:r>
              <a:rPr lang="en-US" sz="1600" dirty="0" smtClean="0"/>
              <a:t>(B) in relation to service provided or agreed to be provided   by a goods transport agency in respect of  transportation  of goods by road, where  the person liable to pay freight is,—</a:t>
            </a:r>
          </a:p>
          <a:p>
            <a:pPr lvl="1"/>
            <a:r>
              <a:rPr lang="en-US" sz="1600" dirty="0" smtClean="0"/>
              <a:t>(I) any factory registered under or governed by the Factories Act, 1948 (63 of 1948);</a:t>
            </a:r>
          </a:p>
          <a:p>
            <a:pPr lvl="1"/>
            <a:r>
              <a:rPr lang="en-US" sz="1600" dirty="0" smtClean="0"/>
              <a:t>(II) any society registered under the Societies Registration Act, 1860 (21 of 1860) or under any other law for the time being in force in any part of India;</a:t>
            </a:r>
          </a:p>
          <a:p>
            <a:pPr lvl="1"/>
            <a:r>
              <a:rPr lang="en-US" sz="1600" dirty="0" smtClean="0"/>
              <a:t>(III) any co-operative society established by or under any law;</a:t>
            </a:r>
          </a:p>
          <a:p>
            <a:pPr lvl="1"/>
            <a:r>
              <a:rPr lang="en-US" sz="1600" dirty="0" smtClean="0"/>
              <a:t>(IV) any dealer of excisable goods, who is registered under the Central Excise Act, 1994 or the rules made </a:t>
            </a:r>
            <a:r>
              <a:rPr lang="en-US" sz="1600" dirty="0" err="1" smtClean="0"/>
              <a:t>thereunder</a:t>
            </a:r>
            <a:r>
              <a:rPr lang="en-US" sz="1600" dirty="0" smtClean="0"/>
              <a:t>;</a:t>
            </a:r>
          </a:p>
          <a:p>
            <a:pPr lvl="1"/>
            <a:r>
              <a:rPr lang="en-US" sz="1600" dirty="0" smtClean="0"/>
              <a:t>(V) any body corporate established, by or under any law; or</a:t>
            </a:r>
          </a:p>
          <a:p>
            <a:pPr lvl="1"/>
            <a:r>
              <a:rPr lang="en-US" sz="1600" dirty="0" smtClean="0"/>
              <a:t>(VI)  any partnership firm whether registered or not under any law including association of persons;</a:t>
            </a:r>
          </a:p>
          <a:p>
            <a:pPr>
              <a:buNone/>
            </a:pPr>
            <a:r>
              <a:rPr lang="en-US" sz="1600" dirty="0" smtClean="0"/>
              <a:t>	any person who pays or is liable to pay freight either himself or through his agent for the transportation of such goods by road in a goods carriage:</a:t>
            </a:r>
          </a:p>
          <a:p>
            <a:pPr>
              <a:buNone/>
            </a:pPr>
            <a:r>
              <a:rPr lang="en-US" sz="1600" b="1" dirty="0" smtClean="0"/>
              <a:t>	Provided</a:t>
            </a:r>
            <a:r>
              <a:rPr lang="en-US" sz="1600" dirty="0" smtClean="0"/>
              <a:t> that when such person is located in a non-taxable territory, the provider of such service shall be liable to pay service tax.</a:t>
            </a:r>
          </a:p>
          <a:p>
            <a:pPr lvl="1"/>
            <a:endParaRPr lang="en-US" sz="1600" dirty="0" smtClean="0"/>
          </a:p>
        </p:txBody>
      </p:sp>
    </p:spTree>
  </p:cSld>
  <p:clrMapOvr>
    <a:masterClrMapping/>
  </p:clrMapOvr>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5303</TotalTime>
  <Words>1391</Words>
  <Application>Microsoft Office PowerPoint</Application>
  <PresentationFormat>On-screen Show (4:3)</PresentationFormat>
  <Paragraphs>264</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Slide 1</vt:lpstr>
      <vt:lpstr>Section 68 – Payment of Service tax</vt:lpstr>
      <vt:lpstr>Absolute Liabilities</vt:lpstr>
      <vt:lpstr>SSI Exemption to receiver</vt:lpstr>
      <vt:lpstr>Provider’s liability</vt:lpstr>
      <vt:lpstr>Taxability, exemptions and abatements</vt:lpstr>
      <vt:lpstr>Cenvat Credit</vt:lpstr>
      <vt:lpstr>Cenvat Credit</vt:lpstr>
      <vt:lpstr>Rule 2 (1) (d) – Person liable to pay Service tax</vt:lpstr>
      <vt:lpstr>Rule 2 (1) (d) – Person liable to pay Service tax</vt:lpstr>
      <vt:lpstr>Rule 2 (1) (d) – Person liable to pay Service tax</vt:lpstr>
      <vt:lpstr>Extent of Liability of Service tax</vt:lpstr>
      <vt:lpstr>Extent of Liability of Service tax</vt:lpstr>
      <vt:lpstr>Extent of Liability of Service tax</vt:lpstr>
      <vt:lpstr>Extent of Liability of Service tax</vt:lpstr>
      <vt:lpstr>Extent of Liability of Service tax</vt:lpstr>
      <vt:lpstr>Extent of Liability of Service tax</vt:lpstr>
      <vt:lpstr>Extent of Liability of Service tax</vt:lpstr>
      <vt:lpstr>Extent of Liability of Service tax</vt:lpstr>
      <vt:lpstr>Extent of Liability of Service tax</vt:lpstr>
      <vt:lpstr>Issues</vt:lpstr>
      <vt:lpstr>Full tax paid by provider</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Goods and services tax in india</dc:title>
  <dc:creator>Puneet</dc:creator>
  <cp:lastModifiedBy>punit</cp:lastModifiedBy>
  <cp:revision>892</cp:revision>
  <dcterms:created xsi:type="dcterms:W3CDTF">2009-12-20T06:51:17Z</dcterms:created>
  <dcterms:modified xsi:type="dcterms:W3CDTF">2013-06-07T17:35:45Z</dcterms:modified>
</cp:coreProperties>
</file>